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 id="2147483682" r:id="rId5"/>
  </p:sldMasterIdLst>
  <p:notesMasterIdLst>
    <p:notesMasterId r:id="rId78"/>
  </p:notesMasterIdLst>
  <p:handoutMasterIdLst>
    <p:handoutMasterId r:id="rId79"/>
  </p:handoutMasterIdLst>
  <p:sldIdLst>
    <p:sldId id="375" r:id="rId6"/>
    <p:sldId id="256" r:id="rId7"/>
    <p:sldId id="298" r:id="rId8"/>
    <p:sldId id="1774" r:id="rId9"/>
    <p:sldId id="1776" r:id="rId10"/>
    <p:sldId id="1777" r:id="rId11"/>
    <p:sldId id="1780" r:id="rId12"/>
    <p:sldId id="1779" r:id="rId13"/>
    <p:sldId id="1778" r:id="rId14"/>
    <p:sldId id="1781" r:id="rId15"/>
    <p:sldId id="1786" r:id="rId16"/>
    <p:sldId id="1782" r:id="rId17"/>
    <p:sldId id="1783" r:id="rId18"/>
    <p:sldId id="1784" r:id="rId19"/>
    <p:sldId id="1785" r:id="rId20"/>
    <p:sldId id="1789" r:id="rId21"/>
    <p:sldId id="1790" r:id="rId22"/>
    <p:sldId id="1791" r:id="rId23"/>
    <p:sldId id="1792" r:id="rId24"/>
    <p:sldId id="1793" r:id="rId25"/>
    <p:sldId id="1788" r:id="rId26"/>
    <p:sldId id="1787" r:id="rId27"/>
    <p:sldId id="1794" r:id="rId28"/>
    <p:sldId id="1795" r:id="rId29"/>
    <p:sldId id="1775" r:id="rId30"/>
    <p:sldId id="1044" r:id="rId31"/>
    <p:sldId id="1077" r:id="rId32"/>
    <p:sldId id="1076" r:id="rId33"/>
    <p:sldId id="1078" r:id="rId34"/>
    <p:sldId id="1079" r:id="rId35"/>
    <p:sldId id="1080" r:id="rId36"/>
    <p:sldId id="1081" r:id="rId37"/>
    <p:sldId id="1095" r:id="rId38"/>
    <p:sldId id="1082" r:id="rId39"/>
    <p:sldId id="1084" r:id="rId40"/>
    <p:sldId id="1083" r:id="rId41"/>
    <p:sldId id="1085" r:id="rId42"/>
    <p:sldId id="1087" r:id="rId43"/>
    <p:sldId id="1154" r:id="rId44"/>
    <p:sldId id="1742" r:id="rId45"/>
    <p:sldId id="1734" r:id="rId46"/>
    <p:sldId id="1733" r:id="rId47"/>
    <p:sldId id="1760" r:id="rId48"/>
    <p:sldId id="1761" r:id="rId49"/>
    <p:sldId id="1762" r:id="rId50"/>
    <p:sldId id="1773" r:id="rId51"/>
    <p:sldId id="1763" r:id="rId52"/>
    <p:sldId id="1769" r:id="rId53"/>
    <p:sldId id="1768" r:id="rId54"/>
    <p:sldId id="1764" r:id="rId55"/>
    <p:sldId id="1759" r:id="rId56"/>
    <p:sldId id="1772" r:id="rId57"/>
    <p:sldId id="1741" r:id="rId58"/>
    <p:sldId id="1756" r:id="rId59"/>
    <p:sldId id="1767" r:id="rId60"/>
    <p:sldId id="1770" r:id="rId61"/>
    <p:sldId id="1771" r:id="rId62"/>
    <p:sldId id="1755" r:id="rId63"/>
    <p:sldId id="1757" r:id="rId64"/>
    <p:sldId id="1743" r:id="rId65"/>
    <p:sldId id="1745" r:id="rId66"/>
    <p:sldId id="1746" r:id="rId67"/>
    <p:sldId id="1748" r:id="rId68"/>
    <p:sldId id="1747" r:id="rId69"/>
    <p:sldId id="1749" r:id="rId70"/>
    <p:sldId id="1750" r:id="rId71"/>
    <p:sldId id="1751" r:id="rId72"/>
    <p:sldId id="1752" r:id="rId73"/>
    <p:sldId id="1753" r:id="rId74"/>
    <p:sldId id="1754" r:id="rId75"/>
    <p:sldId id="1765" r:id="rId76"/>
    <p:sldId id="1132" r:id="rId7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1pPr>
    <a:lvl2pPr marL="4572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2pPr>
    <a:lvl3pPr marL="9144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3pPr>
    <a:lvl4pPr marL="13716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4pPr>
    <a:lvl5pPr marL="18288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5pPr>
    <a:lvl6pPr marL="2286000" algn="l" defTabSz="914400" rtl="0" eaLnBrk="1" latinLnBrk="0" hangingPunct="1">
      <a:defRPr kern="1200">
        <a:solidFill>
          <a:schemeClr val="tx1"/>
        </a:solidFill>
        <a:latin typeface="Euphemia" panose="020B0503040102020104" pitchFamily="34" charset="0"/>
        <a:ea typeface="+mn-ea"/>
        <a:cs typeface="+mn-cs"/>
      </a:defRPr>
    </a:lvl6pPr>
    <a:lvl7pPr marL="2743200" algn="l" defTabSz="914400" rtl="0" eaLnBrk="1" latinLnBrk="0" hangingPunct="1">
      <a:defRPr kern="1200">
        <a:solidFill>
          <a:schemeClr val="tx1"/>
        </a:solidFill>
        <a:latin typeface="Euphemia" panose="020B0503040102020104" pitchFamily="34" charset="0"/>
        <a:ea typeface="+mn-ea"/>
        <a:cs typeface="+mn-cs"/>
      </a:defRPr>
    </a:lvl7pPr>
    <a:lvl8pPr marL="3200400" algn="l" defTabSz="914400" rtl="0" eaLnBrk="1" latinLnBrk="0" hangingPunct="1">
      <a:defRPr kern="1200">
        <a:solidFill>
          <a:schemeClr val="tx1"/>
        </a:solidFill>
        <a:latin typeface="Euphemia" panose="020B0503040102020104" pitchFamily="34" charset="0"/>
        <a:ea typeface="+mn-ea"/>
        <a:cs typeface="+mn-cs"/>
      </a:defRPr>
    </a:lvl8pPr>
    <a:lvl9pPr marL="3657600" algn="l" defTabSz="914400" rtl="0" eaLnBrk="1" latinLnBrk="0" hangingPunct="1">
      <a:defRPr kern="1200">
        <a:solidFill>
          <a:schemeClr val="tx1"/>
        </a:solidFill>
        <a:latin typeface="Euphemia" panose="020B05030401020201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073B1"/>
    <a:srgbClr val="5469FD"/>
    <a:srgbClr val="B3B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88132" autoAdjust="0"/>
  </p:normalViewPr>
  <p:slideViewPr>
    <p:cSldViewPr snapToGrid="0">
      <p:cViewPr varScale="1">
        <p:scale>
          <a:sx n="114" d="100"/>
          <a:sy n="114" d="100"/>
        </p:scale>
        <p:origin x="360"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9B12A81-D410-430F-A84B-FA197465F8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3" name="日期占位符 2">
            <a:extLst>
              <a:ext uri="{FF2B5EF4-FFF2-40B4-BE49-F238E27FC236}">
                <a16:creationId xmlns:a16="http://schemas.microsoft.com/office/drawing/2014/main" id="{DDF9E382-4B2B-45F7-8EB3-CB0D04E1E3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5CF2791F-7A52-4CFC-8EA2-D4898E59D88A}" type="datetime1">
              <a:rPr lang="zh-CN" altLang="en-US"/>
              <a:pPr>
                <a:defRPr/>
              </a:pPr>
              <a:t>2022/8/30</a:t>
            </a:fld>
            <a:endParaRPr lang="zh-CN" altLang="en-US" dirty="0"/>
          </a:p>
        </p:txBody>
      </p:sp>
      <p:sp>
        <p:nvSpPr>
          <p:cNvPr id="4" name="页脚占位符 3">
            <a:extLst>
              <a:ext uri="{FF2B5EF4-FFF2-40B4-BE49-F238E27FC236}">
                <a16:creationId xmlns:a16="http://schemas.microsoft.com/office/drawing/2014/main" id="{4FB44BC3-5E84-4F52-8C45-71CB03FEB1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5" name="灯片编号占位符 4">
            <a:extLst>
              <a:ext uri="{FF2B5EF4-FFF2-40B4-BE49-F238E27FC236}">
                <a16:creationId xmlns:a16="http://schemas.microsoft.com/office/drawing/2014/main" id="{C656A39A-4A8C-488E-A8FA-58D714489D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4D8926F9-56FF-475F-8480-EC96F5A1CA63}"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C755D03-41C7-4E33-8983-F500BD472A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3" name="日期占位符 2">
            <a:extLst>
              <a:ext uri="{FF2B5EF4-FFF2-40B4-BE49-F238E27FC236}">
                <a16:creationId xmlns:a16="http://schemas.microsoft.com/office/drawing/2014/main" id="{18773604-1D93-4F69-B070-4D623EB8188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C290B10C-9A94-485C-BDBE-DF65F425D135}" type="datetime1">
              <a:rPr lang="zh-CN" altLang="en-US"/>
              <a:pPr>
                <a:defRPr/>
              </a:pPr>
              <a:t>2022/8/30</a:t>
            </a:fld>
            <a:endParaRPr lang="zh-CN" altLang="en-US" dirty="0"/>
          </a:p>
        </p:txBody>
      </p:sp>
      <p:sp>
        <p:nvSpPr>
          <p:cNvPr id="4" name="幻灯片图像占位符 3">
            <a:extLst>
              <a:ext uri="{FF2B5EF4-FFF2-40B4-BE49-F238E27FC236}">
                <a16:creationId xmlns:a16="http://schemas.microsoft.com/office/drawing/2014/main" id="{94C39242-E958-424C-975B-8B242AD41F8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a:extLst>
              <a:ext uri="{FF2B5EF4-FFF2-40B4-BE49-F238E27FC236}">
                <a16:creationId xmlns:a16="http://schemas.microsoft.com/office/drawing/2014/main" id="{7BBB8C69-A739-4088-9EE6-D3538BF7F9A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a:extLst>
              <a:ext uri="{FF2B5EF4-FFF2-40B4-BE49-F238E27FC236}">
                <a16:creationId xmlns:a16="http://schemas.microsoft.com/office/drawing/2014/main" id="{834788EA-28E3-4ED6-A4B8-912D452968E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a:extLst>
              <a:ext uri="{FF2B5EF4-FFF2-40B4-BE49-F238E27FC236}">
                <a16:creationId xmlns:a16="http://schemas.microsoft.com/office/drawing/2014/main" id="{D2536629-66BE-4B81-8B5C-4DEF2630352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835054A7-CE83-49E7-9637-172ABE74BC31}"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87248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837598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4254956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400486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926306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169080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684576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767131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47442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737037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4272030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659285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07924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775764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770457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663366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949602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469604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963216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733211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806612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072995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1330050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48748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553342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249839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181035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814990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851701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097181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927019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546637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196202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700723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700294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289773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068588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4197649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687281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9034930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700988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090593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936261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353035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931351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104132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4124620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04079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19917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panose="020B0604020202090204"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9949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内容占位符 2"/>
          <p:cNvSpPr>
            <a:spLocks noGrp="1"/>
          </p:cNvSpPr>
          <p:nvPr>
            <p:ph idx="1"/>
          </p:nvPr>
        </p:nvSpPr>
        <p:spPr>
          <a:xfrm>
            <a:off x="1104900" y="1446196"/>
            <a:ext cx="9982200" cy="4572000"/>
          </a:xfrm>
        </p:spPr>
        <p:txBody>
          <a:bodyPr/>
          <a:lstStyle>
            <a:lvl1pPr marL="355600" indent="-355600">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buClr>
                <a:srgbClr val="C00000"/>
              </a:buClr>
              <a:defRPr sz="2000">
                <a:latin typeface="微软雅黑" panose="020B0503020204020204" pitchFamily="34" charset="-122"/>
                <a:ea typeface="微软雅黑" panose="020B0503020204020204" pitchFamily="34" charset="-122"/>
              </a:defRPr>
            </a:lvl2pPr>
            <a:lvl3pPr>
              <a:buClr>
                <a:srgbClr val="C00000"/>
              </a:buClr>
              <a:defRPr sz="2000">
                <a:latin typeface="微软雅黑" panose="020B0503020204020204" pitchFamily="34" charset="-122"/>
                <a:ea typeface="微软雅黑" panose="020B0503020204020204" pitchFamily="34" charset="-122"/>
              </a:defRPr>
            </a:lvl3pPr>
            <a:lvl4pPr>
              <a:buClr>
                <a:srgbClr val="C00000"/>
              </a:buClr>
              <a:defRPr sz="2000">
                <a:latin typeface="微软雅黑" panose="020B0503020204020204" pitchFamily="34" charset="-122"/>
                <a:ea typeface="微软雅黑" panose="020B0503020204020204" pitchFamily="34" charset="-122"/>
              </a:defRPr>
            </a:lvl4pPr>
            <a:lvl5pPr>
              <a:buClr>
                <a:srgbClr val="C00000"/>
              </a:buClr>
              <a:defRPr sz="2000">
                <a:latin typeface="微软雅黑" panose="020B0503020204020204" pitchFamily="34" charset="-122"/>
                <a:ea typeface="微软雅黑" panose="020B0503020204020204" pitchFamily="34" charset="-122"/>
              </a:defRPr>
            </a:lvl5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日期占位符 3">
            <a:extLst>
              <a:ext uri="{FF2B5EF4-FFF2-40B4-BE49-F238E27FC236}">
                <a16:creationId xmlns:a16="http://schemas.microsoft.com/office/drawing/2014/main" id="{7A6F646E-7E43-4500-B560-A7FA902D4B59}"/>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smtClean="0">
                <a:latin typeface="微软雅黑" panose="020B0503020204020204" pitchFamily="34" charset="-122"/>
                <a:ea typeface="微软雅黑" panose="020B0503020204020204" pitchFamily="34" charset="-122"/>
              </a:defRPr>
            </a:lvl1pPr>
          </a:lstStyle>
          <a:p>
            <a:pPr>
              <a:defRPr/>
            </a:pPr>
            <a:fld id="{BB6A7490-1A56-461D-9329-0E078CD1417A}" type="datetime1">
              <a:rPr lang="en-US" altLang="zh-CN"/>
              <a:pPr>
                <a:defRPr/>
              </a:pPr>
              <a:t>8/30/2022</a:t>
            </a:fld>
            <a:endParaRPr lang="zh-CN" altLang="en-US" dirty="0"/>
          </a:p>
        </p:txBody>
      </p:sp>
      <p:sp>
        <p:nvSpPr>
          <p:cNvPr id="5" name="页脚占位符 4">
            <a:extLst>
              <a:ext uri="{FF2B5EF4-FFF2-40B4-BE49-F238E27FC236}">
                <a16:creationId xmlns:a16="http://schemas.microsoft.com/office/drawing/2014/main" id="{FA85474F-979F-4ECC-81B2-DAC343621A2F}"/>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灯片编号占位符 5">
            <a:extLst>
              <a:ext uri="{FF2B5EF4-FFF2-40B4-BE49-F238E27FC236}">
                <a16:creationId xmlns:a16="http://schemas.microsoft.com/office/drawing/2014/main" id="{59EFFD2B-ED2A-4900-A6CF-F394A2885430}"/>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EECEB855-5168-4E94-817A-57D2439D0FBC}" type="slidenum">
              <a:rPr lang="en-US" altLang="zh-CN"/>
              <a:pPr>
                <a:defRPr/>
              </a:pPr>
              <a:t>‹#›</a:t>
            </a:fld>
            <a:endParaRPr lang="zh-CN" altLang="en-US" dirty="0"/>
          </a:p>
        </p:txBody>
      </p:sp>
    </p:spTree>
    <p:extLst>
      <p:ext uri="{BB962C8B-B14F-4D97-AF65-F5344CB8AC3E}">
        <p14:creationId xmlns:p14="http://schemas.microsoft.com/office/powerpoint/2010/main" val="61716310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9E03C7C-495B-4B49-A8D6-19027249F2FC}"/>
              </a:ext>
            </a:extLst>
          </p:cNvPr>
          <p:cNvSpPr>
            <a:spLocks noChangeArrowheads="1"/>
          </p:cNvSpPr>
          <p:nvPr/>
        </p:nvSpPr>
        <p:spPr bwMode="hidden">
          <a:xfrm>
            <a:off x="1727200" y="1336675"/>
            <a:ext cx="9855200" cy="5257800"/>
          </a:xfrm>
          <a:prstGeom prst="rect">
            <a:avLst/>
          </a:prstGeom>
          <a:gradFill rotWithShape="0">
            <a:gsLst>
              <a:gs pos="0">
                <a:schemeClr val="bg2"/>
              </a:gs>
              <a:gs pos="50000">
                <a:schemeClr val="bg1"/>
              </a:gs>
              <a:gs pos="100000">
                <a:schemeClr val="bg2"/>
              </a:gs>
            </a:gsLst>
            <a:lin ang="2700000" scaled="1"/>
          </a:gradFill>
          <a:ln>
            <a:noFill/>
          </a:ln>
          <a:effectLst/>
        </p:spPr>
        <p:txBody>
          <a:bodyPr wrap="none" anchor="ctr"/>
          <a:lstStyle/>
          <a:p>
            <a:pPr algn="ctr" eaLnBrk="1" hangingPunct="1">
              <a:defRPr/>
            </a:pPr>
            <a:endParaRPr lang="zh-CN" altLang="en-US"/>
          </a:p>
        </p:txBody>
      </p:sp>
      <p:sp>
        <p:nvSpPr>
          <p:cNvPr id="3" name="Rectangle 3">
            <a:extLst>
              <a:ext uri="{FF2B5EF4-FFF2-40B4-BE49-F238E27FC236}">
                <a16:creationId xmlns:a16="http://schemas.microsoft.com/office/drawing/2014/main" id="{39D0AE9D-0DC4-4A24-8486-77BFC2CCEFA9}"/>
              </a:ext>
            </a:extLst>
          </p:cNvPr>
          <p:cNvSpPr>
            <a:spLocks noChangeArrowheads="1"/>
          </p:cNvSpPr>
          <p:nvPr/>
        </p:nvSpPr>
        <p:spPr bwMode="auto">
          <a:xfrm>
            <a:off x="9144000" y="931863"/>
            <a:ext cx="2438400" cy="182562"/>
          </a:xfrm>
          <a:prstGeom prst="rect">
            <a:avLst/>
          </a:prstGeom>
          <a:solidFill>
            <a:schemeClr val="folHlink"/>
          </a:solidFill>
          <a:ln>
            <a:noFill/>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TW" altLang="en-US" sz="2400" b="0">
              <a:solidFill>
                <a:schemeClr val="tx1"/>
              </a:solidFill>
              <a:latin typeface="Times New Roman" panose="02020603050405020304" pitchFamily="18" charset="0"/>
              <a:ea typeface="PMingLiU" pitchFamily="18" charset="-120"/>
            </a:endParaRPr>
          </a:p>
        </p:txBody>
      </p:sp>
      <p:sp>
        <p:nvSpPr>
          <p:cNvPr id="4" name="Line 4">
            <a:extLst>
              <a:ext uri="{FF2B5EF4-FFF2-40B4-BE49-F238E27FC236}">
                <a16:creationId xmlns:a16="http://schemas.microsoft.com/office/drawing/2014/main" id="{F550E2D8-DFCB-4E9A-AF71-6DC73686DDF7}"/>
              </a:ext>
            </a:extLst>
          </p:cNvPr>
          <p:cNvSpPr>
            <a:spLocks noChangeShapeType="1"/>
          </p:cNvSpPr>
          <p:nvPr/>
        </p:nvSpPr>
        <p:spPr bwMode="auto">
          <a:xfrm>
            <a:off x="508000" y="1008063"/>
            <a:ext cx="110744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5">
            <a:extLst>
              <a:ext uri="{FF2B5EF4-FFF2-40B4-BE49-F238E27FC236}">
                <a16:creationId xmlns:a16="http://schemas.microsoft.com/office/drawing/2014/main" id="{15A2B6C7-2994-415E-945C-D9A1BFC16036}"/>
              </a:ext>
            </a:extLst>
          </p:cNvPr>
          <p:cNvGrpSpPr>
            <a:grpSpLocks/>
          </p:cNvGrpSpPr>
          <p:nvPr/>
        </p:nvGrpSpPr>
        <p:grpSpPr bwMode="auto">
          <a:xfrm>
            <a:off x="23285" y="-58738"/>
            <a:ext cx="12168716" cy="1658938"/>
            <a:chOff x="0" y="-9"/>
            <a:chExt cx="5760" cy="1045"/>
          </a:xfrm>
        </p:grpSpPr>
        <p:sp>
          <p:nvSpPr>
            <p:cNvPr id="6" name="Freeform 6">
              <a:extLst>
                <a:ext uri="{FF2B5EF4-FFF2-40B4-BE49-F238E27FC236}">
                  <a16:creationId xmlns:a16="http://schemas.microsoft.com/office/drawing/2014/main" id="{72D88950-496C-42AB-B069-E3995B4C438E}"/>
                </a:ext>
              </a:extLst>
            </p:cNvPr>
            <p:cNvSpPr>
              <a:spLocks noChangeArrowheads="1"/>
            </p:cNvSpPr>
            <p:nvPr userDrawn="1"/>
          </p:nvSpPr>
          <p:spPr bwMode="auto">
            <a:xfrm>
              <a:off x="0" y="4"/>
              <a:ext cx="5760" cy="1032"/>
            </a:xfrm>
            <a:custGeom>
              <a:avLst/>
              <a:gdLst>
                <a:gd name="T0" fmla="*/ 5760 w 4848"/>
                <a:gd name="T1" fmla="*/ 1032 h 432"/>
                <a:gd name="T2" fmla="*/ 0 w 4848"/>
                <a:gd name="T3" fmla="*/ 1032 h 432"/>
                <a:gd name="T4" fmla="*/ 0 w 4848"/>
                <a:gd name="T5" fmla="*/ 0 h 432"/>
                <a:gd name="T6" fmla="*/ 5760 w 4848"/>
                <a:gd name="T7" fmla="*/ 0 h 432"/>
                <a:gd name="T8" fmla="*/ 5760 w 4848"/>
                <a:gd name="T9" fmla="*/ 1032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Group 7">
              <a:extLst>
                <a:ext uri="{FF2B5EF4-FFF2-40B4-BE49-F238E27FC236}">
                  <a16:creationId xmlns:a16="http://schemas.microsoft.com/office/drawing/2014/main" id="{0A1AB44B-D406-4339-AA60-1361A2246ADF}"/>
                </a:ext>
              </a:extLst>
            </p:cNvPr>
            <p:cNvGrpSpPr>
              <a:grpSpLocks/>
            </p:cNvGrpSpPr>
            <p:nvPr userDrawn="1"/>
          </p:nvGrpSpPr>
          <p:grpSpPr bwMode="auto">
            <a:xfrm>
              <a:off x="333" y="-9"/>
              <a:ext cx="5176" cy="1044"/>
              <a:chOff x="333" y="-9"/>
              <a:chExt cx="5176" cy="1044"/>
            </a:xfrm>
          </p:grpSpPr>
          <p:sp>
            <p:nvSpPr>
              <p:cNvPr id="36" name="Freeform 8">
                <a:extLst>
                  <a:ext uri="{FF2B5EF4-FFF2-40B4-BE49-F238E27FC236}">
                    <a16:creationId xmlns:a16="http://schemas.microsoft.com/office/drawing/2014/main" id="{72146096-8F2F-4B9C-BDB2-51BBCBD1F770}"/>
                  </a:ext>
                </a:extLst>
              </p:cNvPr>
              <p:cNvSpPr>
                <a:spLocks noChangeArrowheads="1"/>
              </p:cNvSpPr>
              <p:nvPr userDrawn="1"/>
            </p:nvSpPr>
            <p:spPr bwMode="auto">
              <a:xfrm>
                <a:off x="3230" y="949"/>
                <a:ext cx="17" cy="20"/>
              </a:xfrm>
              <a:custGeom>
                <a:avLst/>
                <a:gdLst>
                  <a:gd name="T0" fmla="*/ 6 w 15"/>
                  <a:gd name="T1" fmla="*/ 10 h 23"/>
                  <a:gd name="T2" fmla="*/ 17 w 15"/>
                  <a:gd name="T3" fmla="*/ 4 h 23"/>
                  <a:gd name="T4" fmla="*/ 15 w 15"/>
                  <a:gd name="T5" fmla="*/ 15 h 23"/>
                  <a:gd name="T6" fmla="*/ 6 w 15"/>
                  <a:gd name="T7" fmla="*/ 1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9">
                <a:extLst>
                  <a:ext uri="{FF2B5EF4-FFF2-40B4-BE49-F238E27FC236}">
                    <a16:creationId xmlns:a16="http://schemas.microsoft.com/office/drawing/2014/main" id="{4DB5119A-B3D3-4ABD-97DC-48F439F6C33D}"/>
                  </a:ext>
                </a:extLst>
              </p:cNvPr>
              <p:cNvSpPr>
                <a:spLocks noChangeArrowheads="1"/>
              </p:cNvSpPr>
              <p:nvPr userDrawn="1"/>
            </p:nvSpPr>
            <p:spPr bwMode="auto">
              <a:xfrm>
                <a:off x="3406" y="1015"/>
                <a:ext cx="21" cy="20"/>
              </a:xfrm>
              <a:custGeom>
                <a:avLst/>
                <a:gdLst>
                  <a:gd name="T0" fmla="*/ 3 w 20"/>
                  <a:gd name="T1" fmla="*/ 11 h 23"/>
                  <a:gd name="T2" fmla="*/ 12 w 20"/>
                  <a:gd name="T3" fmla="*/ 3 h 23"/>
                  <a:gd name="T4" fmla="*/ 7 w 20"/>
                  <a:gd name="T5" fmla="*/ 17 h 23"/>
                  <a:gd name="T6" fmla="*/ 3 w 20"/>
                  <a:gd name="T7" fmla="*/ 1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0">
                <a:extLst>
                  <a:ext uri="{FF2B5EF4-FFF2-40B4-BE49-F238E27FC236}">
                    <a16:creationId xmlns:a16="http://schemas.microsoft.com/office/drawing/2014/main" id="{B615DD2A-3033-4504-BA01-062FFE5E38A1}"/>
                  </a:ext>
                </a:extLst>
              </p:cNvPr>
              <p:cNvSpPr>
                <a:spLocks noChangeArrowheads="1"/>
              </p:cNvSpPr>
              <p:nvPr userDrawn="1"/>
            </p:nvSpPr>
            <p:spPr bwMode="auto">
              <a:xfrm>
                <a:off x="2909" y="908"/>
                <a:ext cx="31" cy="34"/>
              </a:xfrm>
              <a:custGeom>
                <a:avLst/>
                <a:gdLst>
                  <a:gd name="T0" fmla="*/ 17 w 30"/>
                  <a:gd name="T1" fmla="*/ 27 h 42"/>
                  <a:gd name="T2" fmla="*/ 8 w 30"/>
                  <a:gd name="T3" fmla="*/ 17 h 42"/>
                  <a:gd name="T4" fmla="*/ 0 w 30"/>
                  <a:gd name="T5" fmla="*/ 7 h 42"/>
                  <a:gd name="T6" fmla="*/ 17 w 30"/>
                  <a:gd name="T7" fmla="*/ 2 h 42"/>
                  <a:gd name="T8" fmla="*/ 31 w 30"/>
                  <a:gd name="T9" fmla="*/ 19 h 42"/>
                  <a:gd name="T10" fmla="*/ 29 w 30"/>
                  <a:gd name="T11" fmla="*/ 25 h 42"/>
                  <a:gd name="T12" fmla="*/ 17 w 30"/>
                  <a:gd name="T13" fmla="*/ 2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11">
                <a:extLst>
                  <a:ext uri="{FF2B5EF4-FFF2-40B4-BE49-F238E27FC236}">
                    <a16:creationId xmlns:a16="http://schemas.microsoft.com/office/drawing/2014/main" id="{9CA141AF-C511-4131-B286-04A4F851EC5D}"/>
                  </a:ext>
                </a:extLst>
              </p:cNvPr>
              <p:cNvSpPr>
                <a:spLocks noChangeArrowheads="1"/>
              </p:cNvSpPr>
              <p:nvPr userDrawn="1"/>
            </p:nvSpPr>
            <p:spPr bwMode="auto">
              <a:xfrm>
                <a:off x="2551" y="940"/>
                <a:ext cx="25" cy="12"/>
              </a:xfrm>
              <a:custGeom>
                <a:avLst/>
                <a:gdLst>
                  <a:gd name="T0" fmla="*/ 15 w 25"/>
                  <a:gd name="T1" fmla="*/ 12 h 16"/>
                  <a:gd name="T2" fmla="*/ 3 w 25"/>
                  <a:gd name="T3" fmla="*/ 6 h 16"/>
                  <a:gd name="T4" fmla="*/ 15 w 25"/>
                  <a:gd name="T5" fmla="*/ 0 h 16"/>
                  <a:gd name="T6" fmla="*/ 15 w 25"/>
                  <a:gd name="T7" fmla="*/ 1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12">
                <a:extLst>
                  <a:ext uri="{FF2B5EF4-FFF2-40B4-BE49-F238E27FC236}">
                    <a16:creationId xmlns:a16="http://schemas.microsoft.com/office/drawing/2014/main" id="{E5D4DCEE-107D-472F-87BD-7C95FFD2BC2B}"/>
                  </a:ext>
                </a:extLst>
              </p:cNvPr>
              <p:cNvSpPr>
                <a:spLocks noChangeArrowheads="1"/>
              </p:cNvSpPr>
              <p:nvPr userDrawn="1"/>
            </p:nvSpPr>
            <p:spPr bwMode="auto">
              <a:xfrm>
                <a:off x="2443" y="954"/>
                <a:ext cx="65" cy="39"/>
              </a:xfrm>
              <a:custGeom>
                <a:avLst/>
                <a:gdLst>
                  <a:gd name="T0" fmla="*/ 14 w 65"/>
                  <a:gd name="T1" fmla="*/ 20 h 46"/>
                  <a:gd name="T2" fmla="*/ 30 w 65"/>
                  <a:gd name="T3" fmla="*/ 3 h 46"/>
                  <a:gd name="T4" fmla="*/ 42 w 65"/>
                  <a:gd name="T5" fmla="*/ 0 h 46"/>
                  <a:gd name="T6" fmla="*/ 58 w 65"/>
                  <a:gd name="T7" fmla="*/ 10 h 46"/>
                  <a:gd name="T8" fmla="*/ 32 w 65"/>
                  <a:gd name="T9" fmla="*/ 22 h 46"/>
                  <a:gd name="T10" fmla="*/ 12 w 65"/>
                  <a:gd name="T11" fmla="*/ 39 h 46"/>
                  <a:gd name="T12" fmla="*/ 8 w 65"/>
                  <a:gd name="T13" fmla="*/ 17 h 46"/>
                  <a:gd name="T14" fmla="*/ 12 w 65"/>
                  <a:gd name="T15" fmla="*/ 12 h 46"/>
                  <a:gd name="T16" fmla="*/ 14 w 65"/>
                  <a:gd name="T17" fmla="*/ 2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13">
                <a:extLst>
                  <a:ext uri="{FF2B5EF4-FFF2-40B4-BE49-F238E27FC236}">
                    <a16:creationId xmlns:a16="http://schemas.microsoft.com/office/drawing/2014/main" id="{4F1D2ADD-B2E4-4A4E-BFD4-1232CB7743AE}"/>
                  </a:ext>
                </a:extLst>
              </p:cNvPr>
              <p:cNvSpPr>
                <a:spLocks noChangeArrowheads="1"/>
              </p:cNvSpPr>
              <p:nvPr userDrawn="1"/>
            </p:nvSpPr>
            <p:spPr bwMode="auto">
              <a:xfrm>
                <a:off x="2375" y="952"/>
                <a:ext cx="68" cy="39"/>
              </a:xfrm>
              <a:custGeom>
                <a:avLst/>
                <a:gdLst>
                  <a:gd name="T0" fmla="*/ 0 w 69"/>
                  <a:gd name="T1" fmla="*/ 26 h 47"/>
                  <a:gd name="T2" fmla="*/ 18 w 69"/>
                  <a:gd name="T3" fmla="*/ 21 h 47"/>
                  <a:gd name="T4" fmla="*/ 51 w 69"/>
                  <a:gd name="T5" fmla="*/ 1 h 47"/>
                  <a:gd name="T6" fmla="*/ 63 w 69"/>
                  <a:gd name="T7" fmla="*/ 2 h 47"/>
                  <a:gd name="T8" fmla="*/ 49 w 69"/>
                  <a:gd name="T9" fmla="*/ 16 h 47"/>
                  <a:gd name="T10" fmla="*/ 28 w 69"/>
                  <a:gd name="T11" fmla="*/ 27 h 47"/>
                  <a:gd name="T12" fmla="*/ 22 w 69"/>
                  <a:gd name="T13" fmla="*/ 39 h 47"/>
                  <a:gd name="T14" fmla="*/ 16 w 69"/>
                  <a:gd name="T15" fmla="*/ 37 h 47"/>
                  <a:gd name="T16" fmla="*/ 12 w 69"/>
                  <a:gd name="T17" fmla="*/ 32 h 47"/>
                  <a:gd name="T18" fmla="*/ 0 w 69"/>
                  <a:gd name="T19" fmla="*/ 29 h 47"/>
                  <a:gd name="T20" fmla="*/ 0 w 69"/>
                  <a:gd name="T21" fmla="*/ 26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14">
                <a:extLst>
                  <a:ext uri="{FF2B5EF4-FFF2-40B4-BE49-F238E27FC236}">
                    <a16:creationId xmlns:a16="http://schemas.microsoft.com/office/drawing/2014/main" id="{5B8A43AC-0B67-437E-B0B1-5E3348087490}"/>
                  </a:ext>
                </a:extLst>
              </p:cNvPr>
              <p:cNvSpPr>
                <a:spLocks noChangeArrowheads="1"/>
              </p:cNvSpPr>
              <p:nvPr userDrawn="1"/>
            </p:nvSpPr>
            <p:spPr bwMode="auto">
              <a:xfrm>
                <a:off x="2007" y="739"/>
                <a:ext cx="354" cy="228"/>
              </a:xfrm>
              <a:custGeom>
                <a:avLst/>
                <a:gdLst>
                  <a:gd name="T0" fmla="*/ 10 w 355"/>
                  <a:gd name="T1" fmla="*/ 3 h 277"/>
                  <a:gd name="T2" fmla="*/ 36 w 355"/>
                  <a:gd name="T3" fmla="*/ 15 h 277"/>
                  <a:gd name="T4" fmla="*/ 46 w 355"/>
                  <a:gd name="T5" fmla="*/ 25 h 277"/>
                  <a:gd name="T6" fmla="*/ 76 w 355"/>
                  <a:gd name="T7" fmla="*/ 43 h 277"/>
                  <a:gd name="T8" fmla="*/ 92 w 355"/>
                  <a:gd name="T9" fmla="*/ 54 h 277"/>
                  <a:gd name="T10" fmla="*/ 122 w 355"/>
                  <a:gd name="T11" fmla="*/ 81 h 277"/>
                  <a:gd name="T12" fmla="*/ 136 w 355"/>
                  <a:gd name="T13" fmla="*/ 105 h 277"/>
                  <a:gd name="T14" fmla="*/ 148 w 355"/>
                  <a:gd name="T15" fmla="*/ 109 h 277"/>
                  <a:gd name="T16" fmla="*/ 154 w 355"/>
                  <a:gd name="T17" fmla="*/ 123 h 277"/>
                  <a:gd name="T18" fmla="*/ 176 w 355"/>
                  <a:gd name="T19" fmla="*/ 125 h 277"/>
                  <a:gd name="T20" fmla="*/ 170 w 355"/>
                  <a:gd name="T21" fmla="*/ 161 h 277"/>
                  <a:gd name="T22" fmla="*/ 179 w 355"/>
                  <a:gd name="T23" fmla="*/ 184 h 277"/>
                  <a:gd name="T24" fmla="*/ 197 w 355"/>
                  <a:gd name="T25" fmla="*/ 191 h 277"/>
                  <a:gd name="T26" fmla="*/ 215 w 355"/>
                  <a:gd name="T27" fmla="*/ 193 h 277"/>
                  <a:gd name="T28" fmla="*/ 235 w 355"/>
                  <a:gd name="T29" fmla="*/ 199 h 277"/>
                  <a:gd name="T30" fmla="*/ 253 w 355"/>
                  <a:gd name="T31" fmla="*/ 194 h 277"/>
                  <a:gd name="T32" fmla="*/ 271 w 355"/>
                  <a:gd name="T33" fmla="*/ 204 h 277"/>
                  <a:gd name="T34" fmla="*/ 295 w 355"/>
                  <a:gd name="T35" fmla="*/ 211 h 277"/>
                  <a:gd name="T36" fmla="*/ 313 w 355"/>
                  <a:gd name="T37" fmla="*/ 217 h 277"/>
                  <a:gd name="T38" fmla="*/ 351 w 355"/>
                  <a:gd name="T39" fmla="*/ 219 h 277"/>
                  <a:gd name="T40" fmla="*/ 341 w 355"/>
                  <a:gd name="T41" fmla="*/ 226 h 277"/>
                  <a:gd name="T42" fmla="*/ 321 w 355"/>
                  <a:gd name="T43" fmla="*/ 224 h 277"/>
                  <a:gd name="T44" fmla="*/ 299 w 355"/>
                  <a:gd name="T45" fmla="*/ 222 h 277"/>
                  <a:gd name="T46" fmla="*/ 287 w 355"/>
                  <a:gd name="T47" fmla="*/ 219 h 277"/>
                  <a:gd name="T48" fmla="*/ 251 w 355"/>
                  <a:gd name="T49" fmla="*/ 217 h 277"/>
                  <a:gd name="T50" fmla="*/ 233 w 355"/>
                  <a:gd name="T51" fmla="*/ 214 h 277"/>
                  <a:gd name="T52" fmla="*/ 172 w 355"/>
                  <a:gd name="T53" fmla="*/ 199 h 277"/>
                  <a:gd name="T54" fmla="*/ 160 w 355"/>
                  <a:gd name="T55" fmla="*/ 178 h 277"/>
                  <a:gd name="T56" fmla="*/ 126 w 355"/>
                  <a:gd name="T57" fmla="*/ 165 h 277"/>
                  <a:gd name="T58" fmla="*/ 108 w 355"/>
                  <a:gd name="T59" fmla="*/ 153 h 277"/>
                  <a:gd name="T60" fmla="*/ 94 w 355"/>
                  <a:gd name="T61" fmla="*/ 130 h 277"/>
                  <a:gd name="T62" fmla="*/ 68 w 355"/>
                  <a:gd name="T63" fmla="*/ 89 h 277"/>
                  <a:gd name="T64" fmla="*/ 64 w 355"/>
                  <a:gd name="T65" fmla="*/ 84 h 277"/>
                  <a:gd name="T66" fmla="*/ 58 w 355"/>
                  <a:gd name="T67" fmla="*/ 82 h 277"/>
                  <a:gd name="T68" fmla="*/ 54 w 355"/>
                  <a:gd name="T69" fmla="*/ 72 h 277"/>
                  <a:gd name="T70" fmla="*/ 38 w 355"/>
                  <a:gd name="T71" fmla="*/ 48 h 277"/>
                  <a:gd name="T72" fmla="*/ 20 w 355"/>
                  <a:gd name="T73" fmla="*/ 33 h 277"/>
                  <a:gd name="T74" fmla="*/ 4 w 355"/>
                  <a:gd name="T75" fmla="*/ 18 h 277"/>
                  <a:gd name="T76" fmla="*/ 10 w 355"/>
                  <a:gd name="T77" fmla="*/ 2 h 277"/>
                  <a:gd name="T78" fmla="*/ 10 w 355"/>
                  <a:gd name="T79" fmla="*/ 3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15">
                <a:extLst>
                  <a:ext uri="{FF2B5EF4-FFF2-40B4-BE49-F238E27FC236}">
                    <a16:creationId xmlns:a16="http://schemas.microsoft.com/office/drawing/2014/main" id="{D8FBB3B0-7F9A-4C79-82B4-D84BFD963B6C}"/>
                  </a:ext>
                </a:extLst>
              </p:cNvPr>
              <p:cNvSpPr>
                <a:spLocks noChangeArrowheads="1"/>
              </p:cNvSpPr>
              <p:nvPr userDrawn="1"/>
            </p:nvSpPr>
            <p:spPr bwMode="auto">
              <a:xfrm>
                <a:off x="2222" y="724"/>
                <a:ext cx="157" cy="167"/>
              </a:xfrm>
              <a:custGeom>
                <a:avLst/>
                <a:gdLst>
                  <a:gd name="T0" fmla="*/ 54 w 156"/>
                  <a:gd name="T1" fmla="*/ 54 h 206"/>
                  <a:gd name="T2" fmla="*/ 66 w 156"/>
                  <a:gd name="T3" fmla="*/ 47 h 206"/>
                  <a:gd name="T4" fmla="*/ 68 w 156"/>
                  <a:gd name="T5" fmla="*/ 42 h 206"/>
                  <a:gd name="T6" fmla="*/ 81 w 156"/>
                  <a:gd name="T7" fmla="*/ 36 h 206"/>
                  <a:gd name="T8" fmla="*/ 107 w 156"/>
                  <a:gd name="T9" fmla="*/ 18 h 206"/>
                  <a:gd name="T10" fmla="*/ 113 w 156"/>
                  <a:gd name="T11" fmla="*/ 3 h 206"/>
                  <a:gd name="T12" fmla="*/ 125 w 156"/>
                  <a:gd name="T13" fmla="*/ 0 h 206"/>
                  <a:gd name="T14" fmla="*/ 151 w 156"/>
                  <a:gd name="T15" fmla="*/ 23 h 206"/>
                  <a:gd name="T16" fmla="*/ 147 w 156"/>
                  <a:gd name="T17" fmla="*/ 36 h 206"/>
                  <a:gd name="T18" fmla="*/ 127 w 156"/>
                  <a:gd name="T19" fmla="*/ 52 h 206"/>
                  <a:gd name="T20" fmla="*/ 133 w 156"/>
                  <a:gd name="T21" fmla="*/ 76 h 206"/>
                  <a:gd name="T22" fmla="*/ 143 w 156"/>
                  <a:gd name="T23" fmla="*/ 89 h 206"/>
                  <a:gd name="T24" fmla="*/ 147 w 156"/>
                  <a:gd name="T25" fmla="*/ 104 h 206"/>
                  <a:gd name="T26" fmla="*/ 129 w 156"/>
                  <a:gd name="T27" fmla="*/ 104 h 206"/>
                  <a:gd name="T28" fmla="*/ 117 w 156"/>
                  <a:gd name="T29" fmla="*/ 118 h 206"/>
                  <a:gd name="T30" fmla="*/ 105 w 156"/>
                  <a:gd name="T31" fmla="*/ 126 h 206"/>
                  <a:gd name="T32" fmla="*/ 101 w 156"/>
                  <a:gd name="T33" fmla="*/ 161 h 206"/>
                  <a:gd name="T34" fmla="*/ 89 w 156"/>
                  <a:gd name="T35" fmla="*/ 164 h 206"/>
                  <a:gd name="T36" fmla="*/ 83 w 156"/>
                  <a:gd name="T37" fmla="*/ 167 h 206"/>
                  <a:gd name="T38" fmla="*/ 76 w 156"/>
                  <a:gd name="T39" fmla="*/ 164 h 206"/>
                  <a:gd name="T40" fmla="*/ 72 w 156"/>
                  <a:gd name="T41" fmla="*/ 154 h 206"/>
                  <a:gd name="T42" fmla="*/ 60 w 156"/>
                  <a:gd name="T43" fmla="*/ 151 h 206"/>
                  <a:gd name="T44" fmla="*/ 42 w 156"/>
                  <a:gd name="T45" fmla="*/ 157 h 206"/>
                  <a:gd name="T46" fmla="*/ 28 w 156"/>
                  <a:gd name="T47" fmla="*/ 151 h 206"/>
                  <a:gd name="T48" fmla="*/ 10 w 156"/>
                  <a:gd name="T49" fmla="*/ 120 h 206"/>
                  <a:gd name="T50" fmla="*/ 4 w 156"/>
                  <a:gd name="T51" fmla="*/ 105 h 206"/>
                  <a:gd name="T52" fmla="*/ 0 w 156"/>
                  <a:gd name="T53" fmla="*/ 96 h 206"/>
                  <a:gd name="T54" fmla="*/ 20 w 156"/>
                  <a:gd name="T55" fmla="*/ 78 h 206"/>
                  <a:gd name="T56" fmla="*/ 32 w 156"/>
                  <a:gd name="T57" fmla="*/ 84 h 206"/>
                  <a:gd name="T58" fmla="*/ 34 w 156"/>
                  <a:gd name="T59" fmla="*/ 65 h 206"/>
                  <a:gd name="T60" fmla="*/ 52 w 156"/>
                  <a:gd name="T61" fmla="*/ 57 h 206"/>
                  <a:gd name="T62" fmla="*/ 54 w 156"/>
                  <a:gd name="T63" fmla="*/ 54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6">
                <a:extLst>
                  <a:ext uri="{FF2B5EF4-FFF2-40B4-BE49-F238E27FC236}">
                    <a16:creationId xmlns:a16="http://schemas.microsoft.com/office/drawing/2014/main" id="{A5A3EF8E-1C0F-48C9-881E-D692D8842090}"/>
                  </a:ext>
                </a:extLst>
              </p:cNvPr>
              <p:cNvSpPr>
                <a:spLocks noChangeArrowheads="1"/>
              </p:cNvSpPr>
              <p:nvPr userDrawn="1"/>
            </p:nvSpPr>
            <p:spPr bwMode="auto">
              <a:xfrm>
                <a:off x="2375" y="800"/>
                <a:ext cx="110" cy="32"/>
              </a:xfrm>
              <a:custGeom>
                <a:avLst/>
                <a:gdLst>
                  <a:gd name="T0" fmla="*/ 4 w 109"/>
                  <a:gd name="T1" fmla="*/ 27 h 38"/>
                  <a:gd name="T2" fmla="*/ 18 w 109"/>
                  <a:gd name="T3" fmla="*/ 8 h 38"/>
                  <a:gd name="T4" fmla="*/ 46 w 109"/>
                  <a:gd name="T5" fmla="*/ 17 h 38"/>
                  <a:gd name="T6" fmla="*/ 73 w 109"/>
                  <a:gd name="T7" fmla="*/ 12 h 38"/>
                  <a:gd name="T8" fmla="*/ 91 w 109"/>
                  <a:gd name="T9" fmla="*/ 0 h 38"/>
                  <a:gd name="T10" fmla="*/ 77 w 109"/>
                  <a:gd name="T11" fmla="*/ 22 h 38"/>
                  <a:gd name="T12" fmla="*/ 61 w 109"/>
                  <a:gd name="T13" fmla="*/ 32 h 38"/>
                  <a:gd name="T14" fmla="*/ 42 w 109"/>
                  <a:gd name="T15" fmla="*/ 27 h 38"/>
                  <a:gd name="T16" fmla="*/ 14 w 109"/>
                  <a:gd name="T17" fmla="*/ 25 h 38"/>
                  <a:gd name="T18" fmla="*/ 4 w 109"/>
                  <a:gd name="T19" fmla="*/ 2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7">
                <a:extLst>
                  <a:ext uri="{FF2B5EF4-FFF2-40B4-BE49-F238E27FC236}">
                    <a16:creationId xmlns:a16="http://schemas.microsoft.com/office/drawing/2014/main" id="{159C1F82-B57B-460C-9E4D-5B64DFD7FD14}"/>
                  </a:ext>
                </a:extLst>
              </p:cNvPr>
              <p:cNvSpPr>
                <a:spLocks noChangeArrowheads="1"/>
              </p:cNvSpPr>
              <p:nvPr userDrawn="1"/>
            </p:nvSpPr>
            <p:spPr bwMode="auto">
              <a:xfrm>
                <a:off x="2370" y="839"/>
                <a:ext cx="75" cy="84"/>
              </a:xfrm>
              <a:custGeom>
                <a:avLst/>
                <a:gdLst>
                  <a:gd name="T0" fmla="*/ 8 w 76"/>
                  <a:gd name="T1" fmla="*/ 15 h 104"/>
                  <a:gd name="T2" fmla="*/ 18 w 76"/>
                  <a:gd name="T3" fmla="*/ 0 h 104"/>
                  <a:gd name="T4" fmla="*/ 34 w 76"/>
                  <a:gd name="T5" fmla="*/ 15 h 104"/>
                  <a:gd name="T6" fmla="*/ 61 w 76"/>
                  <a:gd name="T7" fmla="*/ 3 h 104"/>
                  <a:gd name="T8" fmla="*/ 45 w 76"/>
                  <a:gd name="T9" fmla="*/ 27 h 104"/>
                  <a:gd name="T10" fmla="*/ 53 w 76"/>
                  <a:gd name="T11" fmla="*/ 39 h 104"/>
                  <a:gd name="T12" fmla="*/ 57 w 76"/>
                  <a:gd name="T13" fmla="*/ 48 h 104"/>
                  <a:gd name="T14" fmla="*/ 45 w 76"/>
                  <a:gd name="T15" fmla="*/ 60 h 104"/>
                  <a:gd name="T16" fmla="*/ 34 w 76"/>
                  <a:gd name="T17" fmla="*/ 48 h 104"/>
                  <a:gd name="T18" fmla="*/ 22 w 76"/>
                  <a:gd name="T19" fmla="*/ 39 h 104"/>
                  <a:gd name="T20" fmla="*/ 28 w 76"/>
                  <a:gd name="T21" fmla="*/ 55 h 104"/>
                  <a:gd name="T22" fmla="*/ 30 w 76"/>
                  <a:gd name="T23" fmla="*/ 60 h 104"/>
                  <a:gd name="T24" fmla="*/ 20 w 76"/>
                  <a:gd name="T25" fmla="*/ 84 h 104"/>
                  <a:gd name="T26" fmla="*/ 12 w 76"/>
                  <a:gd name="T27" fmla="*/ 82 h 104"/>
                  <a:gd name="T28" fmla="*/ 8 w 76"/>
                  <a:gd name="T29" fmla="*/ 73 h 104"/>
                  <a:gd name="T30" fmla="*/ 0 w 76"/>
                  <a:gd name="T31" fmla="*/ 44 h 104"/>
                  <a:gd name="T32" fmla="*/ 2 w 76"/>
                  <a:gd name="T33" fmla="*/ 24 h 104"/>
                  <a:gd name="T34" fmla="*/ 8 w 76"/>
                  <a:gd name="T35" fmla="*/ 15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8">
                <a:extLst>
                  <a:ext uri="{FF2B5EF4-FFF2-40B4-BE49-F238E27FC236}">
                    <a16:creationId xmlns:a16="http://schemas.microsoft.com/office/drawing/2014/main" id="{A337FFE7-BF30-44AF-8712-8612815833EC}"/>
                  </a:ext>
                </a:extLst>
              </p:cNvPr>
              <p:cNvSpPr>
                <a:spLocks noChangeArrowheads="1"/>
              </p:cNvSpPr>
              <p:nvPr userDrawn="1"/>
            </p:nvSpPr>
            <p:spPr bwMode="auto">
              <a:xfrm>
                <a:off x="2497" y="793"/>
                <a:ext cx="37" cy="49"/>
              </a:xfrm>
              <a:custGeom>
                <a:avLst/>
                <a:gdLst>
                  <a:gd name="T0" fmla="*/ 3 w 37"/>
                  <a:gd name="T1" fmla="*/ 22 h 61"/>
                  <a:gd name="T2" fmla="*/ 13 w 37"/>
                  <a:gd name="T3" fmla="*/ 0 h 61"/>
                  <a:gd name="T4" fmla="*/ 15 w 37"/>
                  <a:gd name="T5" fmla="*/ 22 h 61"/>
                  <a:gd name="T6" fmla="*/ 37 w 37"/>
                  <a:gd name="T7" fmla="*/ 31 h 61"/>
                  <a:gd name="T8" fmla="*/ 19 w 37"/>
                  <a:gd name="T9" fmla="*/ 35 h 61"/>
                  <a:gd name="T10" fmla="*/ 5 w 37"/>
                  <a:gd name="T11" fmla="*/ 47 h 61"/>
                  <a:gd name="T12" fmla="*/ 1 w 37"/>
                  <a:gd name="T13" fmla="*/ 27 h 61"/>
                  <a:gd name="T14" fmla="*/ 3 w 37"/>
                  <a:gd name="T15" fmla="*/ 2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9">
                <a:extLst>
                  <a:ext uri="{FF2B5EF4-FFF2-40B4-BE49-F238E27FC236}">
                    <a16:creationId xmlns:a16="http://schemas.microsoft.com/office/drawing/2014/main" id="{30E7281C-83F8-4303-AD4F-156A1511292C}"/>
                  </a:ext>
                </a:extLst>
              </p:cNvPr>
              <p:cNvSpPr>
                <a:spLocks noChangeArrowheads="1"/>
              </p:cNvSpPr>
              <p:nvPr userDrawn="1"/>
            </p:nvSpPr>
            <p:spPr bwMode="auto">
              <a:xfrm>
                <a:off x="2506" y="869"/>
                <a:ext cx="47" cy="24"/>
              </a:xfrm>
              <a:custGeom>
                <a:avLst/>
                <a:gdLst>
                  <a:gd name="T0" fmla="*/ 7 w 49"/>
                  <a:gd name="T1" fmla="*/ 0 h 29"/>
                  <a:gd name="T2" fmla="*/ 28 w 49"/>
                  <a:gd name="T3" fmla="*/ 0 h 29"/>
                  <a:gd name="T4" fmla="*/ 47 w 49"/>
                  <a:gd name="T5" fmla="*/ 13 h 29"/>
                  <a:gd name="T6" fmla="*/ 34 w 49"/>
                  <a:gd name="T7" fmla="*/ 12 h 29"/>
                  <a:gd name="T8" fmla="*/ 3 w 49"/>
                  <a:gd name="T9" fmla="*/ 13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20">
                <a:extLst>
                  <a:ext uri="{FF2B5EF4-FFF2-40B4-BE49-F238E27FC236}">
                    <a16:creationId xmlns:a16="http://schemas.microsoft.com/office/drawing/2014/main" id="{55B883E0-C3DC-4F5F-B972-92FC9D0341CA}"/>
                  </a:ext>
                </a:extLst>
              </p:cNvPr>
              <p:cNvSpPr>
                <a:spLocks noChangeArrowheads="1"/>
              </p:cNvSpPr>
              <p:nvPr userDrawn="1"/>
            </p:nvSpPr>
            <p:spPr bwMode="auto">
              <a:xfrm>
                <a:off x="2555" y="832"/>
                <a:ext cx="61" cy="42"/>
              </a:xfrm>
              <a:custGeom>
                <a:avLst/>
                <a:gdLst>
                  <a:gd name="T0" fmla="*/ 21 w 61"/>
                  <a:gd name="T1" fmla="*/ 33 h 48"/>
                  <a:gd name="T2" fmla="*/ 15 w 61"/>
                  <a:gd name="T3" fmla="*/ 23 h 48"/>
                  <a:gd name="T4" fmla="*/ 3 w 61"/>
                  <a:gd name="T5" fmla="*/ 19 h 48"/>
                  <a:gd name="T6" fmla="*/ 13 w 61"/>
                  <a:gd name="T7" fmla="*/ 7 h 48"/>
                  <a:gd name="T8" fmla="*/ 25 w 61"/>
                  <a:gd name="T9" fmla="*/ 0 h 48"/>
                  <a:gd name="T10" fmla="*/ 49 w 61"/>
                  <a:gd name="T11" fmla="*/ 9 h 48"/>
                  <a:gd name="T12" fmla="*/ 53 w 61"/>
                  <a:gd name="T13" fmla="*/ 18 h 48"/>
                  <a:gd name="T14" fmla="*/ 61 w 61"/>
                  <a:gd name="T15" fmla="*/ 28 h 48"/>
                  <a:gd name="T16" fmla="*/ 41 w 61"/>
                  <a:gd name="T17" fmla="*/ 33 h 48"/>
                  <a:gd name="T18" fmla="*/ 23 w 61"/>
                  <a:gd name="T19" fmla="*/ 39 h 48"/>
                  <a:gd name="T20" fmla="*/ 21 w 61"/>
                  <a:gd name="T21" fmla="*/ 33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21">
                <a:extLst>
                  <a:ext uri="{FF2B5EF4-FFF2-40B4-BE49-F238E27FC236}">
                    <a16:creationId xmlns:a16="http://schemas.microsoft.com/office/drawing/2014/main" id="{DFACE397-69FB-4CC6-B1FB-015D97F7B5C9}"/>
                  </a:ext>
                </a:extLst>
              </p:cNvPr>
              <p:cNvSpPr>
                <a:spLocks noChangeArrowheads="1"/>
              </p:cNvSpPr>
              <p:nvPr userDrawn="1"/>
            </p:nvSpPr>
            <p:spPr bwMode="auto">
              <a:xfrm>
                <a:off x="2572" y="852"/>
                <a:ext cx="286" cy="149"/>
              </a:xfrm>
              <a:custGeom>
                <a:avLst/>
                <a:gdLst>
                  <a:gd name="T0" fmla="*/ 46 w 286"/>
                  <a:gd name="T1" fmla="*/ 23 h 182"/>
                  <a:gd name="T2" fmla="*/ 36 w 286"/>
                  <a:gd name="T3" fmla="*/ 11 h 182"/>
                  <a:gd name="T4" fmla="*/ 26 w 286"/>
                  <a:gd name="T5" fmla="*/ 25 h 182"/>
                  <a:gd name="T6" fmla="*/ 0 w 286"/>
                  <a:gd name="T7" fmla="*/ 20 h 182"/>
                  <a:gd name="T8" fmla="*/ 10 w 286"/>
                  <a:gd name="T9" fmla="*/ 34 h 182"/>
                  <a:gd name="T10" fmla="*/ 16 w 286"/>
                  <a:gd name="T11" fmla="*/ 51 h 182"/>
                  <a:gd name="T12" fmla="*/ 24 w 286"/>
                  <a:gd name="T13" fmla="*/ 39 h 182"/>
                  <a:gd name="T14" fmla="*/ 30 w 286"/>
                  <a:gd name="T15" fmla="*/ 36 h 182"/>
                  <a:gd name="T16" fmla="*/ 48 w 286"/>
                  <a:gd name="T17" fmla="*/ 46 h 182"/>
                  <a:gd name="T18" fmla="*/ 70 w 286"/>
                  <a:gd name="T19" fmla="*/ 51 h 182"/>
                  <a:gd name="T20" fmla="*/ 88 w 286"/>
                  <a:gd name="T21" fmla="*/ 59 h 182"/>
                  <a:gd name="T22" fmla="*/ 106 w 286"/>
                  <a:gd name="T23" fmla="*/ 84 h 182"/>
                  <a:gd name="T24" fmla="*/ 104 w 286"/>
                  <a:gd name="T25" fmla="*/ 100 h 182"/>
                  <a:gd name="T26" fmla="*/ 98 w 286"/>
                  <a:gd name="T27" fmla="*/ 110 h 182"/>
                  <a:gd name="T28" fmla="*/ 122 w 286"/>
                  <a:gd name="T29" fmla="*/ 105 h 182"/>
                  <a:gd name="T30" fmla="*/ 140 w 286"/>
                  <a:gd name="T31" fmla="*/ 115 h 182"/>
                  <a:gd name="T32" fmla="*/ 168 w 286"/>
                  <a:gd name="T33" fmla="*/ 121 h 182"/>
                  <a:gd name="T34" fmla="*/ 174 w 286"/>
                  <a:gd name="T35" fmla="*/ 120 h 182"/>
                  <a:gd name="T36" fmla="*/ 168 w 286"/>
                  <a:gd name="T37" fmla="*/ 110 h 182"/>
                  <a:gd name="T38" fmla="*/ 178 w 286"/>
                  <a:gd name="T39" fmla="*/ 111 h 182"/>
                  <a:gd name="T40" fmla="*/ 186 w 286"/>
                  <a:gd name="T41" fmla="*/ 97 h 182"/>
                  <a:gd name="T42" fmla="*/ 202 w 286"/>
                  <a:gd name="T43" fmla="*/ 100 h 182"/>
                  <a:gd name="T44" fmla="*/ 214 w 286"/>
                  <a:gd name="T45" fmla="*/ 106 h 182"/>
                  <a:gd name="T46" fmla="*/ 244 w 286"/>
                  <a:gd name="T47" fmla="*/ 138 h 182"/>
                  <a:gd name="T48" fmla="*/ 262 w 286"/>
                  <a:gd name="T49" fmla="*/ 146 h 182"/>
                  <a:gd name="T50" fmla="*/ 284 w 286"/>
                  <a:gd name="T51" fmla="*/ 139 h 182"/>
                  <a:gd name="T52" fmla="*/ 268 w 286"/>
                  <a:gd name="T53" fmla="*/ 131 h 182"/>
                  <a:gd name="T54" fmla="*/ 256 w 286"/>
                  <a:gd name="T55" fmla="*/ 113 h 182"/>
                  <a:gd name="T56" fmla="*/ 250 w 286"/>
                  <a:gd name="T57" fmla="*/ 108 h 182"/>
                  <a:gd name="T58" fmla="*/ 248 w 286"/>
                  <a:gd name="T59" fmla="*/ 100 h 182"/>
                  <a:gd name="T60" fmla="*/ 236 w 286"/>
                  <a:gd name="T61" fmla="*/ 95 h 182"/>
                  <a:gd name="T62" fmla="*/ 240 w 286"/>
                  <a:gd name="T63" fmla="*/ 79 h 182"/>
                  <a:gd name="T64" fmla="*/ 220 w 286"/>
                  <a:gd name="T65" fmla="*/ 70 h 182"/>
                  <a:gd name="T66" fmla="*/ 210 w 286"/>
                  <a:gd name="T67" fmla="*/ 57 h 182"/>
                  <a:gd name="T68" fmla="*/ 190 w 286"/>
                  <a:gd name="T69" fmla="*/ 44 h 182"/>
                  <a:gd name="T70" fmla="*/ 168 w 286"/>
                  <a:gd name="T71" fmla="*/ 31 h 182"/>
                  <a:gd name="T72" fmla="*/ 156 w 286"/>
                  <a:gd name="T73" fmla="*/ 28 h 182"/>
                  <a:gd name="T74" fmla="*/ 120 w 286"/>
                  <a:gd name="T75" fmla="*/ 13 h 182"/>
                  <a:gd name="T76" fmla="*/ 102 w 286"/>
                  <a:gd name="T77" fmla="*/ 3 h 182"/>
                  <a:gd name="T78" fmla="*/ 96 w 286"/>
                  <a:gd name="T79" fmla="*/ 0 h 182"/>
                  <a:gd name="T80" fmla="*/ 70 w 286"/>
                  <a:gd name="T81" fmla="*/ 8 h 182"/>
                  <a:gd name="T82" fmla="*/ 56 w 286"/>
                  <a:gd name="T83" fmla="*/ 26 h 182"/>
                  <a:gd name="T84" fmla="*/ 46 w 286"/>
                  <a:gd name="T85" fmla="*/ 23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22">
                <a:extLst>
                  <a:ext uri="{FF2B5EF4-FFF2-40B4-BE49-F238E27FC236}">
                    <a16:creationId xmlns:a16="http://schemas.microsoft.com/office/drawing/2014/main" id="{278D3112-EC68-4986-A9BE-6985F8350AC0}"/>
                  </a:ext>
                </a:extLst>
              </p:cNvPr>
              <p:cNvSpPr>
                <a:spLocks noChangeArrowheads="1"/>
              </p:cNvSpPr>
              <p:nvPr userDrawn="1"/>
            </p:nvSpPr>
            <p:spPr bwMode="auto">
              <a:xfrm>
                <a:off x="2820" y="866"/>
                <a:ext cx="78" cy="64"/>
              </a:xfrm>
              <a:custGeom>
                <a:avLst/>
                <a:gdLst>
                  <a:gd name="T0" fmla="*/ 1 w 78"/>
                  <a:gd name="T1" fmla="*/ 48 h 78"/>
                  <a:gd name="T2" fmla="*/ 27 w 78"/>
                  <a:gd name="T3" fmla="*/ 49 h 78"/>
                  <a:gd name="T4" fmla="*/ 45 w 78"/>
                  <a:gd name="T5" fmla="*/ 39 h 78"/>
                  <a:gd name="T6" fmla="*/ 57 w 78"/>
                  <a:gd name="T7" fmla="*/ 25 h 78"/>
                  <a:gd name="T8" fmla="*/ 43 w 78"/>
                  <a:gd name="T9" fmla="*/ 11 h 78"/>
                  <a:gd name="T10" fmla="*/ 43 w 78"/>
                  <a:gd name="T11" fmla="*/ 3 h 78"/>
                  <a:gd name="T12" fmla="*/ 71 w 78"/>
                  <a:gd name="T13" fmla="*/ 21 h 78"/>
                  <a:gd name="T14" fmla="*/ 67 w 78"/>
                  <a:gd name="T15" fmla="*/ 44 h 78"/>
                  <a:gd name="T16" fmla="*/ 33 w 78"/>
                  <a:gd name="T17" fmla="*/ 64 h 78"/>
                  <a:gd name="T18" fmla="*/ 9 w 78"/>
                  <a:gd name="T19" fmla="*/ 54 h 78"/>
                  <a:gd name="T20" fmla="*/ 3 w 78"/>
                  <a:gd name="T21" fmla="*/ 51 h 78"/>
                  <a:gd name="T22" fmla="*/ 1 w 78"/>
                  <a:gd name="T23" fmla="*/ 48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23">
                <a:extLst>
                  <a:ext uri="{FF2B5EF4-FFF2-40B4-BE49-F238E27FC236}">
                    <a16:creationId xmlns:a16="http://schemas.microsoft.com/office/drawing/2014/main" id="{99A567E4-78B3-467A-B43B-30B39555CA28}"/>
                  </a:ext>
                </a:extLst>
              </p:cNvPr>
              <p:cNvSpPr>
                <a:spLocks noChangeArrowheads="1"/>
              </p:cNvSpPr>
              <p:nvPr userDrawn="1"/>
            </p:nvSpPr>
            <p:spPr bwMode="auto">
              <a:xfrm>
                <a:off x="2984" y="732"/>
                <a:ext cx="19" cy="14"/>
              </a:xfrm>
              <a:custGeom>
                <a:avLst/>
                <a:gdLst>
                  <a:gd name="T0" fmla="*/ 3 w 17"/>
                  <a:gd name="T1" fmla="*/ 3 h 18"/>
                  <a:gd name="T2" fmla="*/ 3 w 17"/>
                  <a:gd name="T3" fmla="*/ 11 h 18"/>
                  <a:gd name="T4" fmla="*/ 3 w 17"/>
                  <a:gd name="T5" fmla="*/ 3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24">
                <a:extLst>
                  <a:ext uri="{FF2B5EF4-FFF2-40B4-BE49-F238E27FC236}">
                    <a16:creationId xmlns:a16="http://schemas.microsoft.com/office/drawing/2014/main" id="{ED80C6DA-5618-4D25-A248-34CDD6AB8C45}"/>
                  </a:ext>
                </a:extLst>
              </p:cNvPr>
              <p:cNvSpPr>
                <a:spLocks noChangeArrowheads="1"/>
              </p:cNvSpPr>
              <p:nvPr userDrawn="1"/>
            </p:nvSpPr>
            <p:spPr bwMode="auto">
              <a:xfrm>
                <a:off x="3083" y="830"/>
                <a:ext cx="26" cy="19"/>
              </a:xfrm>
              <a:custGeom>
                <a:avLst/>
                <a:gdLst>
                  <a:gd name="T0" fmla="*/ 8 w 26"/>
                  <a:gd name="T1" fmla="*/ 12 h 22"/>
                  <a:gd name="T2" fmla="*/ 14 w 26"/>
                  <a:gd name="T3" fmla="*/ 0 h 22"/>
                  <a:gd name="T4" fmla="*/ 14 w 26"/>
                  <a:gd name="T5" fmla="*/ 19 h 22"/>
                  <a:gd name="T6" fmla="*/ 8 w 26"/>
                  <a:gd name="T7" fmla="*/ 12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25">
                <a:extLst>
                  <a:ext uri="{FF2B5EF4-FFF2-40B4-BE49-F238E27FC236}">
                    <a16:creationId xmlns:a16="http://schemas.microsoft.com/office/drawing/2014/main" id="{4B28E518-EC9F-40F5-B396-BEEE06319029}"/>
                  </a:ext>
                </a:extLst>
              </p:cNvPr>
              <p:cNvSpPr>
                <a:spLocks noChangeArrowheads="1"/>
              </p:cNvSpPr>
              <p:nvPr userDrawn="1"/>
            </p:nvSpPr>
            <p:spPr bwMode="auto">
              <a:xfrm>
                <a:off x="2766" y="610"/>
                <a:ext cx="19" cy="12"/>
              </a:xfrm>
              <a:custGeom>
                <a:avLst/>
                <a:gdLst>
                  <a:gd name="T0" fmla="*/ 7 w 20"/>
                  <a:gd name="T1" fmla="*/ 10 h 15"/>
                  <a:gd name="T2" fmla="*/ 16 w 20"/>
                  <a:gd name="T3" fmla="*/ 2 h 15"/>
                  <a:gd name="T4" fmla="*/ 9 w 20"/>
                  <a:gd name="T5" fmla="*/ 10 h 15"/>
                  <a:gd name="T6" fmla="*/ 7 w 20"/>
                  <a:gd name="T7" fmla="*/ 1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26">
                <a:extLst>
                  <a:ext uri="{FF2B5EF4-FFF2-40B4-BE49-F238E27FC236}">
                    <a16:creationId xmlns:a16="http://schemas.microsoft.com/office/drawing/2014/main" id="{4875D291-0E00-47F6-8542-585091D169D3}"/>
                  </a:ext>
                </a:extLst>
              </p:cNvPr>
              <p:cNvSpPr>
                <a:spLocks noChangeArrowheads="1"/>
              </p:cNvSpPr>
              <p:nvPr userDrawn="1"/>
            </p:nvSpPr>
            <p:spPr bwMode="auto">
              <a:xfrm>
                <a:off x="2600" y="712"/>
                <a:ext cx="19" cy="12"/>
              </a:xfrm>
              <a:custGeom>
                <a:avLst/>
                <a:gdLst>
                  <a:gd name="T0" fmla="*/ 7 w 20"/>
                  <a:gd name="T1" fmla="*/ 10 h 15"/>
                  <a:gd name="T2" fmla="*/ 14 w 20"/>
                  <a:gd name="T3" fmla="*/ 2 h 15"/>
                  <a:gd name="T4" fmla="*/ 14 w 20"/>
                  <a:gd name="T5" fmla="*/ 11 h 15"/>
                  <a:gd name="T6" fmla="*/ 7 w 20"/>
                  <a:gd name="T7" fmla="*/ 1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27">
                <a:extLst>
                  <a:ext uri="{FF2B5EF4-FFF2-40B4-BE49-F238E27FC236}">
                    <a16:creationId xmlns:a16="http://schemas.microsoft.com/office/drawing/2014/main" id="{570A3CFB-6A54-44E5-9388-C7B5E969E037}"/>
                  </a:ext>
                </a:extLst>
              </p:cNvPr>
              <p:cNvSpPr>
                <a:spLocks noChangeArrowheads="1"/>
              </p:cNvSpPr>
              <p:nvPr userDrawn="1"/>
            </p:nvSpPr>
            <p:spPr bwMode="auto">
              <a:xfrm>
                <a:off x="2417" y="680"/>
                <a:ext cx="80" cy="66"/>
              </a:xfrm>
              <a:custGeom>
                <a:avLst/>
                <a:gdLst>
                  <a:gd name="T0" fmla="*/ 0 w 80"/>
                  <a:gd name="T1" fmla="*/ 41 h 80"/>
                  <a:gd name="T2" fmla="*/ 14 w 80"/>
                  <a:gd name="T3" fmla="*/ 20 h 80"/>
                  <a:gd name="T4" fmla="*/ 26 w 80"/>
                  <a:gd name="T5" fmla="*/ 17 h 80"/>
                  <a:gd name="T6" fmla="*/ 48 w 80"/>
                  <a:gd name="T7" fmla="*/ 15 h 80"/>
                  <a:gd name="T8" fmla="*/ 58 w 80"/>
                  <a:gd name="T9" fmla="*/ 0 h 80"/>
                  <a:gd name="T10" fmla="*/ 80 w 80"/>
                  <a:gd name="T11" fmla="*/ 33 h 80"/>
                  <a:gd name="T12" fmla="*/ 70 w 80"/>
                  <a:gd name="T13" fmla="*/ 46 h 80"/>
                  <a:gd name="T14" fmla="*/ 54 w 80"/>
                  <a:gd name="T15" fmla="*/ 51 h 80"/>
                  <a:gd name="T16" fmla="*/ 48 w 80"/>
                  <a:gd name="T17" fmla="*/ 66 h 80"/>
                  <a:gd name="T18" fmla="*/ 32 w 80"/>
                  <a:gd name="T19" fmla="*/ 56 h 80"/>
                  <a:gd name="T20" fmla="*/ 38 w 80"/>
                  <a:gd name="T21" fmla="*/ 43 h 80"/>
                  <a:gd name="T22" fmla="*/ 30 w 80"/>
                  <a:gd name="T23" fmla="*/ 23 h 80"/>
                  <a:gd name="T24" fmla="*/ 20 w 80"/>
                  <a:gd name="T25" fmla="*/ 40 h 80"/>
                  <a:gd name="T26" fmla="*/ 8 w 80"/>
                  <a:gd name="T27" fmla="*/ 46 h 80"/>
                  <a:gd name="T28" fmla="*/ 0 w 80"/>
                  <a:gd name="T29" fmla="*/ 41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28">
                <a:extLst>
                  <a:ext uri="{FF2B5EF4-FFF2-40B4-BE49-F238E27FC236}">
                    <a16:creationId xmlns:a16="http://schemas.microsoft.com/office/drawing/2014/main" id="{B428B5BF-7CA3-4EE6-B71E-9674D222ACA8}"/>
                  </a:ext>
                </a:extLst>
              </p:cNvPr>
              <p:cNvSpPr>
                <a:spLocks noChangeArrowheads="1"/>
              </p:cNvSpPr>
              <p:nvPr userDrawn="1"/>
            </p:nvSpPr>
            <p:spPr bwMode="auto">
              <a:xfrm>
                <a:off x="2391" y="541"/>
                <a:ext cx="94" cy="142"/>
              </a:xfrm>
              <a:custGeom>
                <a:avLst/>
                <a:gdLst>
                  <a:gd name="T0" fmla="*/ 14 w 94"/>
                  <a:gd name="T1" fmla="*/ 78 h 174"/>
                  <a:gd name="T2" fmla="*/ 26 w 94"/>
                  <a:gd name="T3" fmla="*/ 104 h 174"/>
                  <a:gd name="T4" fmla="*/ 32 w 94"/>
                  <a:gd name="T5" fmla="*/ 88 h 174"/>
                  <a:gd name="T6" fmla="*/ 52 w 94"/>
                  <a:gd name="T7" fmla="*/ 82 h 174"/>
                  <a:gd name="T8" fmla="*/ 46 w 94"/>
                  <a:gd name="T9" fmla="*/ 101 h 174"/>
                  <a:gd name="T10" fmla="*/ 66 w 94"/>
                  <a:gd name="T11" fmla="*/ 103 h 174"/>
                  <a:gd name="T12" fmla="*/ 76 w 94"/>
                  <a:gd name="T13" fmla="*/ 116 h 174"/>
                  <a:gd name="T14" fmla="*/ 58 w 94"/>
                  <a:gd name="T15" fmla="*/ 121 h 174"/>
                  <a:gd name="T16" fmla="*/ 74 w 94"/>
                  <a:gd name="T17" fmla="*/ 142 h 174"/>
                  <a:gd name="T18" fmla="*/ 84 w 94"/>
                  <a:gd name="T19" fmla="*/ 126 h 174"/>
                  <a:gd name="T20" fmla="*/ 82 w 94"/>
                  <a:gd name="T21" fmla="*/ 91 h 174"/>
                  <a:gd name="T22" fmla="*/ 60 w 94"/>
                  <a:gd name="T23" fmla="*/ 87 h 174"/>
                  <a:gd name="T24" fmla="*/ 50 w 94"/>
                  <a:gd name="T25" fmla="*/ 67 h 174"/>
                  <a:gd name="T26" fmla="*/ 34 w 94"/>
                  <a:gd name="T27" fmla="*/ 67 h 174"/>
                  <a:gd name="T28" fmla="*/ 30 w 94"/>
                  <a:gd name="T29" fmla="*/ 57 h 174"/>
                  <a:gd name="T30" fmla="*/ 42 w 94"/>
                  <a:gd name="T31" fmla="*/ 34 h 174"/>
                  <a:gd name="T32" fmla="*/ 30 w 94"/>
                  <a:gd name="T33" fmla="*/ 0 h 174"/>
                  <a:gd name="T34" fmla="*/ 18 w 94"/>
                  <a:gd name="T35" fmla="*/ 18 h 174"/>
                  <a:gd name="T36" fmla="*/ 4 w 94"/>
                  <a:gd name="T37" fmla="*/ 38 h 174"/>
                  <a:gd name="T38" fmla="*/ 14 w 94"/>
                  <a:gd name="T39" fmla="*/ 62 h 174"/>
                  <a:gd name="T40" fmla="*/ 14 w 94"/>
                  <a:gd name="T41" fmla="*/ 78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29">
                <a:extLst>
                  <a:ext uri="{FF2B5EF4-FFF2-40B4-BE49-F238E27FC236}">
                    <a16:creationId xmlns:a16="http://schemas.microsoft.com/office/drawing/2014/main" id="{027DAB39-CA42-443C-9D3F-0C14090BB4EA}"/>
                  </a:ext>
                </a:extLst>
              </p:cNvPr>
              <p:cNvSpPr>
                <a:spLocks noChangeArrowheads="1"/>
              </p:cNvSpPr>
              <p:nvPr userDrawn="1"/>
            </p:nvSpPr>
            <p:spPr bwMode="auto">
              <a:xfrm>
                <a:off x="2415" y="644"/>
                <a:ext cx="32" cy="41"/>
              </a:xfrm>
              <a:custGeom>
                <a:avLst/>
                <a:gdLst>
                  <a:gd name="T0" fmla="*/ 6 w 32"/>
                  <a:gd name="T1" fmla="*/ 20 h 50"/>
                  <a:gd name="T2" fmla="*/ 12 w 32"/>
                  <a:gd name="T3" fmla="*/ 0 h 50"/>
                  <a:gd name="T4" fmla="*/ 20 w 32"/>
                  <a:gd name="T5" fmla="*/ 13 h 50"/>
                  <a:gd name="T6" fmla="*/ 22 w 32"/>
                  <a:gd name="T7" fmla="*/ 20 h 50"/>
                  <a:gd name="T8" fmla="*/ 28 w 32"/>
                  <a:gd name="T9" fmla="*/ 21 h 50"/>
                  <a:gd name="T10" fmla="*/ 32 w 32"/>
                  <a:gd name="T11" fmla="*/ 31 h 50"/>
                  <a:gd name="T12" fmla="*/ 18 w 32"/>
                  <a:gd name="T13" fmla="*/ 41 h 50"/>
                  <a:gd name="T14" fmla="*/ 6 w 32"/>
                  <a:gd name="T15" fmla="*/ 2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30">
                <a:extLst>
                  <a:ext uri="{FF2B5EF4-FFF2-40B4-BE49-F238E27FC236}">
                    <a16:creationId xmlns:a16="http://schemas.microsoft.com/office/drawing/2014/main" id="{755E8CC3-51E3-45A5-B3D0-8F66B3EA95DA}"/>
                  </a:ext>
                </a:extLst>
              </p:cNvPr>
              <p:cNvSpPr>
                <a:spLocks noChangeArrowheads="1"/>
              </p:cNvSpPr>
              <p:nvPr userDrawn="1"/>
            </p:nvSpPr>
            <p:spPr bwMode="auto">
              <a:xfrm>
                <a:off x="2349" y="654"/>
                <a:ext cx="45" cy="41"/>
              </a:xfrm>
              <a:custGeom>
                <a:avLst/>
                <a:gdLst>
                  <a:gd name="T0" fmla="*/ 0 w 43"/>
                  <a:gd name="T1" fmla="*/ 36 h 50"/>
                  <a:gd name="T2" fmla="*/ 23 w 43"/>
                  <a:gd name="T3" fmla="*/ 16 h 50"/>
                  <a:gd name="T4" fmla="*/ 38 w 43"/>
                  <a:gd name="T5" fmla="*/ 0 h 50"/>
                  <a:gd name="T6" fmla="*/ 25 w 43"/>
                  <a:gd name="T7" fmla="*/ 23 h 50"/>
                  <a:gd name="T8" fmla="*/ 2 w 43"/>
                  <a:gd name="T9" fmla="*/ 41 h 50"/>
                  <a:gd name="T10" fmla="*/ 0 w 43"/>
                  <a:gd name="T11" fmla="*/ 36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31">
                <a:extLst>
                  <a:ext uri="{FF2B5EF4-FFF2-40B4-BE49-F238E27FC236}">
                    <a16:creationId xmlns:a16="http://schemas.microsoft.com/office/drawing/2014/main" id="{6E69CDE2-1667-49C9-ABCB-A608DD0DD0B5}"/>
                  </a:ext>
                </a:extLst>
              </p:cNvPr>
              <p:cNvSpPr>
                <a:spLocks noChangeArrowheads="1"/>
              </p:cNvSpPr>
              <p:nvPr userDrawn="1"/>
            </p:nvSpPr>
            <p:spPr bwMode="auto">
              <a:xfrm>
                <a:off x="4808" y="597"/>
                <a:ext cx="701" cy="438"/>
              </a:xfrm>
              <a:custGeom>
                <a:avLst/>
                <a:gdLst>
                  <a:gd name="T0" fmla="*/ 31 w 471"/>
                  <a:gd name="T1" fmla="*/ 436 h 281"/>
                  <a:gd name="T2" fmla="*/ 36 w 471"/>
                  <a:gd name="T3" fmla="*/ 390 h 281"/>
                  <a:gd name="T4" fmla="*/ 33 w 471"/>
                  <a:gd name="T5" fmla="*/ 382 h 281"/>
                  <a:gd name="T6" fmla="*/ 24 w 471"/>
                  <a:gd name="T7" fmla="*/ 340 h 281"/>
                  <a:gd name="T8" fmla="*/ 6 w 471"/>
                  <a:gd name="T9" fmla="*/ 335 h 281"/>
                  <a:gd name="T10" fmla="*/ 0 w 471"/>
                  <a:gd name="T11" fmla="*/ 298 h 281"/>
                  <a:gd name="T12" fmla="*/ 18 w 471"/>
                  <a:gd name="T13" fmla="*/ 281 h 281"/>
                  <a:gd name="T14" fmla="*/ 9 w 471"/>
                  <a:gd name="T15" fmla="*/ 257 h 281"/>
                  <a:gd name="T16" fmla="*/ 3 w 471"/>
                  <a:gd name="T17" fmla="*/ 249 h 281"/>
                  <a:gd name="T18" fmla="*/ 42 w 471"/>
                  <a:gd name="T19" fmla="*/ 187 h 281"/>
                  <a:gd name="T20" fmla="*/ 65 w 471"/>
                  <a:gd name="T21" fmla="*/ 150 h 281"/>
                  <a:gd name="T22" fmla="*/ 63 w 471"/>
                  <a:gd name="T23" fmla="*/ 109 h 281"/>
                  <a:gd name="T24" fmla="*/ 36 w 471"/>
                  <a:gd name="T25" fmla="*/ 67 h 281"/>
                  <a:gd name="T26" fmla="*/ 30 w 471"/>
                  <a:gd name="T27" fmla="*/ 50 h 281"/>
                  <a:gd name="T28" fmla="*/ 39 w 471"/>
                  <a:gd name="T29" fmla="*/ 56 h 281"/>
                  <a:gd name="T30" fmla="*/ 71 w 471"/>
                  <a:gd name="T31" fmla="*/ 55 h 281"/>
                  <a:gd name="T32" fmla="*/ 95 w 471"/>
                  <a:gd name="T33" fmla="*/ 17 h 281"/>
                  <a:gd name="T34" fmla="*/ 122 w 471"/>
                  <a:gd name="T35" fmla="*/ 0 h 281"/>
                  <a:gd name="T36" fmla="*/ 131 w 471"/>
                  <a:gd name="T37" fmla="*/ 3 h 281"/>
                  <a:gd name="T38" fmla="*/ 137 w 471"/>
                  <a:gd name="T39" fmla="*/ 14 h 281"/>
                  <a:gd name="T40" fmla="*/ 146 w 471"/>
                  <a:gd name="T41" fmla="*/ 8 h 281"/>
                  <a:gd name="T42" fmla="*/ 164 w 471"/>
                  <a:gd name="T43" fmla="*/ 12 h 281"/>
                  <a:gd name="T44" fmla="*/ 173 w 471"/>
                  <a:gd name="T45" fmla="*/ 14 h 281"/>
                  <a:gd name="T46" fmla="*/ 210 w 471"/>
                  <a:gd name="T47" fmla="*/ 22 h 281"/>
                  <a:gd name="T48" fmla="*/ 231 w 471"/>
                  <a:gd name="T49" fmla="*/ 37 h 281"/>
                  <a:gd name="T50" fmla="*/ 249 w 471"/>
                  <a:gd name="T51" fmla="*/ 26 h 281"/>
                  <a:gd name="T52" fmla="*/ 257 w 471"/>
                  <a:gd name="T53" fmla="*/ 22 h 281"/>
                  <a:gd name="T54" fmla="*/ 290 w 471"/>
                  <a:gd name="T55" fmla="*/ 22 h 281"/>
                  <a:gd name="T56" fmla="*/ 314 w 471"/>
                  <a:gd name="T57" fmla="*/ 50 h 281"/>
                  <a:gd name="T58" fmla="*/ 344 w 471"/>
                  <a:gd name="T59" fmla="*/ 92 h 281"/>
                  <a:gd name="T60" fmla="*/ 365 w 471"/>
                  <a:gd name="T61" fmla="*/ 109 h 281"/>
                  <a:gd name="T62" fmla="*/ 382 w 471"/>
                  <a:gd name="T63" fmla="*/ 106 h 281"/>
                  <a:gd name="T64" fmla="*/ 402 w 471"/>
                  <a:gd name="T65" fmla="*/ 101 h 281"/>
                  <a:gd name="T66" fmla="*/ 432 w 471"/>
                  <a:gd name="T67" fmla="*/ 111 h 281"/>
                  <a:gd name="T68" fmla="*/ 446 w 471"/>
                  <a:gd name="T69" fmla="*/ 126 h 281"/>
                  <a:gd name="T70" fmla="*/ 458 w 471"/>
                  <a:gd name="T71" fmla="*/ 140 h 281"/>
                  <a:gd name="T72" fmla="*/ 473 w 471"/>
                  <a:gd name="T73" fmla="*/ 173 h 281"/>
                  <a:gd name="T74" fmla="*/ 479 w 471"/>
                  <a:gd name="T75" fmla="*/ 187 h 281"/>
                  <a:gd name="T76" fmla="*/ 482 w 471"/>
                  <a:gd name="T77" fmla="*/ 195 h 281"/>
                  <a:gd name="T78" fmla="*/ 461 w 471"/>
                  <a:gd name="T79" fmla="*/ 221 h 281"/>
                  <a:gd name="T80" fmla="*/ 479 w 471"/>
                  <a:gd name="T81" fmla="*/ 220 h 281"/>
                  <a:gd name="T82" fmla="*/ 509 w 471"/>
                  <a:gd name="T83" fmla="*/ 242 h 281"/>
                  <a:gd name="T84" fmla="*/ 542 w 471"/>
                  <a:gd name="T85" fmla="*/ 245 h 281"/>
                  <a:gd name="T86" fmla="*/ 566 w 471"/>
                  <a:gd name="T87" fmla="*/ 262 h 281"/>
                  <a:gd name="T88" fmla="*/ 569 w 471"/>
                  <a:gd name="T89" fmla="*/ 268 h 281"/>
                  <a:gd name="T90" fmla="*/ 569 w 471"/>
                  <a:gd name="T91" fmla="*/ 274 h 281"/>
                  <a:gd name="T92" fmla="*/ 586 w 471"/>
                  <a:gd name="T93" fmla="*/ 268 h 281"/>
                  <a:gd name="T94" fmla="*/ 595 w 471"/>
                  <a:gd name="T95" fmla="*/ 267 h 281"/>
                  <a:gd name="T96" fmla="*/ 653 w 471"/>
                  <a:gd name="T97" fmla="*/ 288 h 281"/>
                  <a:gd name="T98" fmla="*/ 665 w 471"/>
                  <a:gd name="T99" fmla="*/ 310 h 281"/>
                  <a:gd name="T100" fmla="*/ 692 w 471"/>
                  <a:gd name="T101" fmla="*/ 313 h 281"/>
                  <a:gd name="T102" fmla="*/ 701 w 471"/>
                  <a:gd name="T103" fmla="*/ 335 h 281"/>
                  <a:gd name="T104" fmla="*/ 671 w 471"/>
                  <a:gd name="T105" fmla="*/ 402 h 281"/>
                  <a:gd name="T106" fmla="*/ 647 w 471"/>
                  <a:gd name="T107" fmla="*/ 438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32">
                <a:extLst>
                  <a:ext uri="{FF2B5EF4-FFF2-40B4-BE49-F238E27FC236}">
                    <a16:creationId xmlns:a16="http://schemas.microsoft.com/office/drawing/2014/main" id="{0A1D22E9-C0C6-45BF-A2D8-32FB0220FDB0}"/>
                  </a:ext>
                </a:extLst>
              </p:cNvPr>
              <p:cNvSpPr>
                <a:spLocks noChangeArrowheads="1"/>
              </p:cNvSpPr>
              <p:nvPr userDrawn="1"/>
            </p:nvSpPr>
            <p:spPr bwMode="auto">
              <a:xfrm>
                <a:off x="3880" y="-7"/>
                <a:ext cx="984" cy="692"/>
              </a:xfrm>
              <a:custGeom>
                <a:avLst/>
                <a:gdLst>
                  <a:gd name="T0" fmla="*/ 406 w 984"/>
                  <a:gd name="T1" fmla="*/ 5 h 844"/>
                  <a:gd name="T2" fmla="*/ 502 w 984"/>
                  <a:gd name="T3" fmla="*/ 28 h 844"/>
                  <a:gd name="T4" fmla="*/ 550 w 984"/>
                  <a:gd name="T5" fmla="*/ 31 h 844"/>
                  <a:gd name="T6" fmla="*/ 578 w 984"/>
                  <a:gd name="T7" fmla="*/ 107 h 844"/>
                  <a:gd name="T8" fmla="*/ 586 w 984"/>
                  <a:gd name="T9" fmla="*/ 74 h 844"/>
                  <a:gd name="T10" fmla="*/ 606 w 984"/>
                  <a:gd name="T11" fmla="*/ 57 h 844"/>
                  <a:gd name="T12" fmla="*/ 642 w 984"/>
                  <a:gd name="T13" fmla="*/ 103 h 844"/>
                  <a:gd name="T14" fmla="*/ 682 w 984"/>
                  <a:gd name="T15" fmla="*/ 80 h 844"/>
                  <a:gd name="T16" fmla="*/ 706 w 984"/>
                  <a:gd name="T17" fmla="*/ 71 h 844"/>
                  <a:gd name="T18" fmla="*/ 762 w 984"/>
                  <a:gd name="T19" fmla="*/ 2 h 844"/>
                  <a:gd name="T20" fmla="*/ 798 w 984"/>
                  <a:gd name="T21" fmla="*/ 57 h 844"/>
                  <a:gd name="T22" fmla="*/ 798 w 984"/>
                  <a:gd name="T23" fmla="*/ 107 h 844"/>
                  <a:gd name="T24" fmla="*/ 790 w 984"/>
                  <a:gd name="T25" fmla="*/ 130 h 844"/>
                  <a:gd name="T26" fmla="*/ 766 w 984"/>
                  <a:gd name="T27" fmla="*/ 133 h 844"/>
                  <a:gd name="T28" fmla="*/ 762 w 984"/>
                  <a:gd name="T29" fmla="*/ 153 h 844"/>
                  <a:gd name="T30" fmla="*/ 802 w 984"/>
                  <a:gd name="T31" fmla="*/ 185 h 844"/>
                  <a:gd name="T32" fmla="*/ 786 w 984"/>
                  <a:gd name="T33" fmla="*/ 264 h 844"/>
                  <a:gd name="T34" fmla="*/ 830 w 984"/>
                  <a:gd name="T35" fmla="*/ 339 h 844"/>
                  <a:gd name="T36" fmla="*/ 854 w 984"/>
                  <a:gd name="T37" fmla="*/ 369 h 844"/>
                  <a:gd name="T38" fmla="*/ 830 w 984"/>
                  <a:gd name="T39" fmla="*/ 369 h 844"/>
                  <a:gd name="T40" fmla="*/ 746 w 984"/>
                  <a:gd name="T41" fmla="*/ 310 h 844"/>
                  <a:gd name="T42" fmla="*/ 678 w 984"/>
                  <a:gd name="T43" fmla="*/ 330 h 844"/>
                  <a:gd name="T44" fmla="*/ 590 w 984"/>
                  <a:gd name="T45" fmla="*/ 362 h 844"/>
                  <a:gd name="T46" fmla="*/ 642 w 984"/>
                  <a:gd name="T47" fmla="*/ 474 h 844"/>
                  <a:gd name="T48" fmla="*/ 710 w 984"/>
                  <a:gd name="T49" fmla="*/ 500 h 844"/>
                  <a:gd name="T50" fmla="*/ 738 w 984"/>
                  <a:gd name="T51" fmla="*/ 451 h 844"/>
                  <a:gd name="T52" fmla="*/ 774 w 984"/>
                  <a:gd name="T53" fmla="*/ 467 h 844"/>
                  <a:gd name="T54" fmla="*/ 766 w 984"/>
                  <a:gd name="T55" fmla="*/ 517 h 844"/>
                  <a:gd name="T56" fmla="*/ 802 w 984"/>
                  <a:gd name="T57" fmla="*/ 549 h 844"/>
                  <a:gd name="T58" fmla="*/ 838 w 984"/>
                  <a:gd name="T59" fmla="*/ 539 h 844"/>
                  <a:gd name="T60" fmla="*/ 922 w 984"/>
                  <a:gd name="T61" fmla="*/ 661 h 844"/>
                  <a:gd name="T62" fmla="*/ 942 w 984"/>
                  <a:gd name="T63" fmla="*/ 677 h 844"/>
                  <a:gd name="T64" fmla="*/ 874 w 984"/>
                  <a:gd name="T65" fmla="*/ 664 h 844"/>
                  <a:gd name="T66" fmla="*/ 830 w 984"/>
                  <a:gd name="T67" fmla="*/ 621 h 844"/>
                  <a:gd name="T68" fmla="*/ 778 w 984"/>
                  <a:gd name="T69" fmla="*/ 582 h 844"/>
                  <a:gd name="T70" fmla="*/ 702 w 984"/>
                  <a:gd name="T71" fmla="*/ 543 h 844"/>
                  <a:gd name="T72" fmla="*/ 614 w 984"/>
                  <a:gd name="T73" fmla="*/ 530 h 844"/>
                  <a:gd name="T74" fmla="*/ 506 w 984"/>
                  <a:gd name="T75" fmla="*/ 487 h 844"/>
                  <a:gd name="T76" fmla="*/ 462 w 984"/>
                  <a:gd name="T77" fmla="*/ 415 h 844"/>
                  <a:gd name="T78" fmla="*/ 430 w 984"/>
                  <a:gd name="T79" fmla="*/ 379 h 844"/>
                  <a:gd name="T80" fmla="*/ 382 w 984"/>
                  <a:gd name="T81" fmla="*/ 353 h 844"/>
                  <a:gd name="T82" fmla="*/ 342 w 984"/>
                  <a:gd name="T83" fmla="*/ 303 h 844"/>
                  <a:gd name="T84" fmla="*/ 354 w 984"/>
                  <a:gd name="T85" fmla="*/ 339 h 844"/>
                  <a:gd name="T86" fmla="*/ 418 w 984"/>
                  <a:gd name="T87" fmla="*/ 405 h 844"/>
                  <a:gd name="T88" fmla="*/ 422 w 984"/>
                  <a:gd name="T89" fmla="*/ 431 h 844"/>
                  <a:gd name="T90" fmla="*/ 394 w 984"/>
                  <a:gd name="T91" fmla="*/ 408 h 844"/>
                  <a:gd name="T92" fmla="*/ 354 w 984"/>
                  <a:gd name="T93" fmla="*/ 382 h 844"/>
                  <a:gd name="T94" fmla="*/ 314 w 984"/>
                  <a:gd name="T95" fmla="*/ 330 h 844"/>
                  <a:gd name="T96" fmla="*/ 266 w 984"/>
                  <a:gd name="T97" fmla="*/ 284 h 844"/>
                  <a:gd name="T98" fmla="*/ 210 w 984"/>
                  <a:gd name="T99" fmla="*/ 257 h 844"/>
                  <a:gd name="T100" fmla="*/ 154 w 984"/>
                  <a:gd name="T101" fmla="*/ 195 h 844"/>
                  <a:gd name="T102" fmla="*/ 66 w 984"/>
                  <a:gd name="T103" fmla="*/ 54 h 844"/>
                  <a:gd name="T104" fmla="*/ 34 w 984"/>
                  <a:gd name="T105" fmla="*/ 31 h 844"/>
                  <a:gd name="T106" fmla="*/ 46 w 984"/>
                  <a:gd name="T107" fmla="*/ 18 h 844"/>
                  <a:gd name="T108" fmla="*/ 102 w 984"/>
                  <a:gd name="T109" fmla="*/ 57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33">
                <a:extLst>
                  <a:ext uri="{FF2B5EF4-FFF2-40B4-BE49-F238E27FC236}">
                    <a16:creationId xmlns:a16="http://schemas.microsoft.com/office/drawing/2014/main" id="{6D22ECD0-F27B-470F-A8EB-5D759670DDAC}"/>
                  </a:ext>
                </a:extLst>
              </p:cNvPr>
              <p:cNvSpPr>
                <a:spLocks noChangeArrowheads="1"/>
              </p:cNvSpPr>
              <p:nvPr userDrawn="1"/>
            </p:nvSpPr>
            <p:spPr bwMode="auto">
              <a:xfrm>
                <a:off x="3577" y="490"/>
                <a:ext cx="36" cy="39"/>
              </a:xfrm>
              <a:custGeom>
                <a:avLst/>
                <a:gdLst>
                  <a:gd name="T0" fmla="*/ 6 w 36"/>
                  <a:gd name="T1" fmla="*/ 23 h 48"/>
                  <a:gd name="T2" fmla="*/ 10 w 36"/>
                  <a:gd name="T3" fmla="*/ 39 h 48"/>
                  <a:gd name="T4" fmla="*/ 6 w 36"/>
                  <a:gd name="T5" fmla="*/ 23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34">
                <a:extLst>
                  <a:ext uri="{FF2B5EF4-FFF2-40B4-BE49-F238E27FC236}">
                    <a16:creationId xmlns:a16="http://schemas.microsoft.com/office/drawing/2014/main" id="{BD75F7B9-9B37-46E9-979B-6B674881B428}"/>
                  </a:ext>
                </a:extLst>
              </p:cNvPr>
              <p:cNvSpPr>
                <a:spLocks noChangeArrowheads="1"/>
              </p:cNvSpPr>
              <p:nvPr userDrawn="1"/>
            </p:nvSpPr>
            <p:spPr bwMode="auto">
              <a:xfrm>
                <a:off x="3549" y="475"/>
                <a:ext cx="38" cy="29"/>
              </a:xfrm>
              <a:custGeom>
                <a:avLst/>
                <a:gdLst>
                  <a:gd name="T0" fmla="*/ 0 w 36"/>
                  <a:gd name="T1" fmla="*/ 4 h 37"/>
                  <a:gd name="T2" fmla="*/ 13 w 36"/>
                  <a:gd name="T3" fmla="*/ 1 h 37"/>
                  <a:gd name="T4" fmla="*/ 38 w 36"/>
                  <a:gd name="T5" fmla="*/ 13 h 37"/>
                  <a:gd name="T6" fmla="*/ 8 w 36"/>
                  <a:gd name="T7" fmla="*/ 13 h 37"/>
                  <a:gd name="T8" fmla="*/ 0 w 36"/>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35">
                <a:extLst>
                  <a:ext uri="{FF2B5EF4-FFF2-40B4-BE49-F238E27FC236}">
                    <a16:creationId xmlns:a16="http://schemas.microsoft.com/office/drawing/2014/main" id="{03B3CC92-5A4B-4A35-89EE-5D9116AD64FA}"/>
                  </a:ext>
                </a:extLst>
              </p:cNvPr>
              <p:cNvSpPr>
                <a:spLocks noChangeArrowheads="1"/>
              </p:cNvSpPr>
              <p:nvPr userDrawn="1"/>
            </p:nvSpPr>
            <p:spPr bwMode="auto">
              <a:xfrm>
                <a:off x="4686" y="394"/>
                <a:ext cx="171" cy="81"/>
              </a:xfrm>
              <a:custGeom>
                <a:avLst/>
                <a:gdLst>
                  <a:gd name="T0" fmla="*/ 0 w 170"/>
                  <a:gd name="T1" fmla="*/ 41 h 96"/>
                  <a:gd name="T2" fmla="*/ 28 w 170"/>
                  <a:gd name="T3" fmla="*/ 21 h 96"/>
                  <a:gd name="T4" fmla="*/ 56 w 170"/>
                  <a:gd name="T5" fmla="*/ 18 h 96"/>
                  <a:gd name="T6" fmla="*/ 80 w 170"/>
                  <a:gd name="T7" fmla="*/ 8 h 96"/>
                  <a:gd name="T8" fmla="*/ 64 w 170"/>
                  <a:gd name="T9" fmla="*/ 21 h 96"/>
                  <a:gd name="T10" fmla="*/ 125 w 170"/>
                  <a:gd name="T11" fmla="*/ 41 h 96"/>
                  <a:gd name="T12" fmla="*/ 161 w 170"/>
                  <a:gd name="T13" fmla="*/ 55 h 96"/>
                  <a:gd name="T14" fmla="*/ 117 w 170"/>
                  <a:gd name="T15" fmla="*/ 65 h 96"/>
                  <a:gd name="T16" fmla="*/ 89 w 170"/>
                  <a:gd name="T17" fmla="*/ 48 h 96"/>
                  <a:gd name="T18" fmla="*/ 76 w 170"/>
                  <a:gd name="T19" fmla="*/ 45 h 96"/>
                  <a:gd name="T20" fmla="*/ 24 w 170"/>
                  <a:gd name="T21" fmla="*/ 35 h 96"/>
                  <a:gd name="T22" fmla="*/ 0 w 170"/>
                  <a:gd name="T23" fmla="*/ 41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36">
                <a:extLst>
                  <a:ext uri="{FF2B5EF4-FFF2-40B4-BE49-F238E27FC236}">
                    <a16:creationId xmlns:a16="http://schemas.microsoft.com/office/drawing/2014/main" id="{A7E2A14A-D6FE-48BA-8BE0-4DB1B0B5853E}"/>
                  </a:ext>
                </a:extLst>
              </p:cNvPr>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20 h 44"/>
                  <a:gd name="T6" fmla="*/ 112 w 138"/>
                  <a:gd name="T7" fmla="*/ 17 h 44"/>
                  <a:gd name="T8" fmla="*/ 108 w 138"/>
                  <a:gd name="T9" fmla="*/ 37 h 44"/>
                  <a:gd name="T10" fmla="*/ 64 w 138"/>
                  <a:gd name="T11" fmla="*/ 34 h 44"/>
                  <a:gd name="T12" fmla="*/ 0 w 138"/>
                  <a:gd name="T13" fmla="*/ 30 h 44"/>
                  <a:gd name="T14" fmla="*/ 28 w 138"/>
                  <a:gd name="T15" fmla="*/ 17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37">
                <a:extLst>
                  <a:ext uri="{FF2B5EF4-FFF2-40B4-BE49-F238E27FC236}">
                    <a16:creationId xmlns:a16="http://schemas.microsoft.com/office/drawing/2014/main" id="{2CCC36AE-0C29-4B1B-B62C-E6BF9BC0D5E8}"/>
                  </a:ext>
                </a:extLst>
              </p:cNvPr>
              <p:cNvSpPr>
                <a:spLocks noChangeArrowheads="1"/>
              </p:cNvSpPr>
              <p:nvPr userDrawn="1"/>
            </p:nvSpPr>
            <p:spPr bwMode="auto">
              <a:xfrm>
                <a:off x="4794" y="480"/>
                <a:ext cx="56" cy="34"/>
              </a:xfrm>
              <a:custGeom>
                <a:avLst/>
                <a:gdLst>
                  <a:gd name="T0" fmla="*/ 17 w 57"/>
                  <a:gd name="T1" fmla="*/ 20 h 42"/>
                  <a:gd name="T2" fmla="*/ 36 w 57"/>
                  <a:gd name="T3" fmla="*/ 11 h 42"/>
                  <a:gd name="T4" fmla="*/ 17 w 57"/>
                  <a:gd name="T5" fmla="*/ 2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38">
                <a:extLst>
                  <a:ext uri="{FF2B5EF4-FFF2-40B4-BE49-F238E27FC236}">
                    <a16:creationId xmlns:a16="http://schemas.microsoft.com/office/drawing/2014/main" id="{2B9D064F-CB5C-4469-A342-9C57267492A0}"/>
                  </a:ext>
                </a:extLst>
              </p:cNvPr>
              <p:cNvSpPr>
                <a:spLocks noChangeArrowheads="1"/>
              </p:cNvSpPr>
              <p:nvPr userDrawn="1"/>
            </p:nvSpPr>
            <p:spPr bwMode="auto">
              <a:xfrm>
                <a:off x="4757" y="375"/>
                <a:ext cx="37" cy="44"/>
              </a:xfrm>
              <a:custGeom>
                <a:avLst/>
                <a:gdLst>
                  <a:gd name="T0" fmla="*/ 18 w 39"/>
                  <a:gd name="T1" fmla="*/ 27 h 52"/>
                  <a:gd name="T2" fmla="*/ 18 w 39"/>
                  <a:gd name="T3" fmla="*/ 0 h 52"/>
                  <a:gd name="T4" fmla="*/ 18 w 39"/>
                  <a:gd name="T5" fmla="*/ 27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39">
                <a:extLst>
                  <a:ext uri="{FF2B5EF4-FFF2-40B4-BE49-F238E27FC236}">
                    <a16:creationId xmlns:a16="http://schemas.microsoft.com/office/drawing/2014/main" id="{916244B8-3A91-4428-8028-1362BA6D8BCA}"/>
                  </a:ext>
                </a:extLst>
              </p:cNvPr>
              <p:cNvSpPr>
                <a:spLocks noChangeArrowheads="1"/>
              </p:cNvSpPr>
              <p:nvPr userDrawn="1"/>
            </p:nvSpPr>
            <p:spPr bwMode="auto">
              <a:xfrm>
                <a:off x="5054" y="507"/>
                <a:ext cx="45" cy="66"/>
              </a:xfrm>
              <a:custGeom>
                <a:avLst/>
                <a:gdLst>
                  <a:gd name="T0" fmla="*/ 4 w 44"/>
                  <a:gd name="T1" fmla="*/ 7 h 80"/>
                  <a:gd name="T2" fmla="*/ 20 w 44"/>
                  <a:gd name="T3" fmla="*/ 27 h 80"/>
                  <a:gd name="T4" fmla="*/ 25 w 44"/>
                  <a:gd name="T5" fmla="*/ 40 h 80"/>
                  <a:gd name="T6" fmla="*/ 37 w 44"/>
                  <a:gd name="T7" fmla="*/ 44 h 80"/>
                  <a:gd name="T8" fmla="*/ 25 w 44"/>
                  <a:gd name="T9" fmla="*/ 60 h 80"/>
                  <a:gd name="T10" fmla="*/ 0 w 44"/>
                  <a:gd name="T11" fmla="*/ 17 h 80"/>
                  <a:gd name="T12" fmla="*/ 4 w 44"/>
                  <a:gd name="T13" fmla="*/ 7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0">
                <a:extLst>
                  <a:ext uri="{FF2B5EF4-FFF2-40B4-BE49-F238E27FC236}">
                    <a16:creationId xmlns:a16="http://schemas.microsoft.com/office/drawing/2014/main" id="{1F088C54-7E47-4A5D-9AE3-7BBD71FB6B0A}"/>
                  </a:ext>
                </a:extLst>
              </p:cNvPr>
              <p:cNvSpPr>
                <a:spLocks noChangeArrowheads="1"/>
              </p:cNvSpPr>
              <p:nvPr userDrawn="1"/>
            </p:nvSpPr>
            <p:spPr bwMode="auto">
              <a:xfrm>
                <a:off x="4260" y="6"/>
                <a:ext cx="480" cy="100"/>
              </a:xfrm>
              <a:custGeom>
                <a:avLst/>
                <a:gdLst>
                  <a:gd name="T0" fmla="*/ 327 w 323"/>
                  <a:gd name="T1" fmla="*/ 2 h 64"/>
                  <a:gd name="T2" fmla="*/ 343 w 323"/>
                  <a:gd name="T3" fmla="*/ 13 h 64"/>
                  <a:gd name="T4" fmla="*/ 349 w 323"/>
                  <a:gd name="T5" fmla="*/ 0 h 64"/>
                  <a:gd name="T6" fmla="*/ 394 w 323"/>
                  <a:gd name="T7" fmla="*/ 0 h 64"/>
                  <a:gd name="T8" fmla="*/ 427 w 323"/>
                  <a:gd name="T9" fmla="*/ 27 h 64"/>
                  <a:gd name="T10" fmla="*/ 474 w 323"/>
                  <a:gd name="T11" fmla="*/ 16 h 64"/>
                  <a:gd name="T12" fmla="*/ 467 w 323"/>
                  <a:gd name="T13" fmla="*/ 45 h 64"/>
                  <a:gd name="T14" fmla="*/ 443 w 323"/>
                  <a:gd name="T15" fmla="*/ 72 h 64"/>
                  <a:gd name="T16" fmla="*/ 438 w 323"/>
                  <a:gd name="T17" fmla="*/ 45 h 64"/>
                  <a:gd name="T18" fmla="*/ 427 w 323"/>
                  <a:gd name="T19" fmla="*/ 48 h 64"/>
                  <a:gd name="T20" fmla="*/ 415 w 323"/>
                  <a:gd name="T21" fmla="*/ 45 h 64"/>
                  <a:gd name="T22" fmla="*/ 391 w 323"/>
                  <a:gd name="T23" fmla="*/ 33 h 64"/>
                  <a:gd name="T24" fmla="*/ 339 w 323"/>
                  <a:gd name="T25" fmla="*/ 59 h 64"/>
                  <a:gd name="T26" fmla="*/ 299 w 323"/>
                  <a:gd name="T27" fmla="*/ 69 h 64"/>
                  <a:gd name="T28" fmla="*/ 315 w 323"/>
                  <a:gd name="T29" fmla="*/ 89 h 64"/>
                  <a:gd name="T30" fmla="*/ 279 w 323"/>
                  <a:gd name="T31" fmla="*/ 98 h 64"/>
                  <a:gd name="T32" fmla="*/ 251 w 323"/>
                  <a:gd name="T33" fmla="*/ 95 h 64"/>
                  <a:gd name="T34" fmla="*/ 263 w 323"/>
                  <a:gd name="T35" fmla="*/ 89 h 64"/>
                  <a:gd name="T36" fmla="*/ 254 w 323"/>
                  <a:gd name="T37" fmla="*/ 63 h 64"/>
                  <a:gd name="T38" fmla="*/ 251 w 323"/>
                  <a:gd name="T39" fmla="*/ 48 h 64"/>
                  <a:gd name="T40" fmla="*/ 235 w 323"/>
                  <a:gd name="T41" fmla="*/ 36 h 64"/>
                  <a:gd name="T42" fmla="*/ 211 w 323"/>
                  <a:gd name="T43" fmla="*/ 42 h 64"/>
                  <a:gd name="T44" fmla="*/ 199 w 323"/>
                  <a:gd name="T45" fmla="*/ 42 h 64"/>
                  <a:gd name="T46" fmla="*/ 183 w 323"/>
                  <a:gd name="T47" fmla="*/ 39 h 64"/>
                  <a:gd name="T48" fmla="*/ 123 w 323"/>
                  <a:gd name="T49" fmla="*/ 3 h 64"/>
                  <a:gd name="T50" fmla="*/ 88 w 323"/>
                  <a:gd name="T51" fmla="*/ 22 h 64"/>
                  <a:gd name="T52" fmla="*/ 1 w 323"/>
                  <a:gd name="T53" fmla="*/ 0 h 64"/>
                  <a:gd name="T54" fmla="*/ 327 w 323"/>
                  <a:gd name="T55" fmla="*/ 2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1">
                <a:extLst>
                  <a:ext uri="{FF2B5EF4-FFF2-40B4-BE49-F238E27FC236}">
                    <a16:creationId xmlns:a16="http://schemas.microsoft.com/office/drawing/2014/main" id="{2B6618A2-4035-465A-92EF-163A0866389D}"/>
                  </a:ext>
                </a:extLst>
              </p:cNvPr>
              <p:cNvSpPr>
                <a:spLocks noChangeArrowheads="1"/>
              </p:cNvSpPr>
              <p:nvPr userDrawn="1"/>
            </p:nvSpPr>
            <p:spPr bwMode="auto">
              <a:xfrm>
                <a:off x="3835" y="3"/>
                <a:ext cx="446" cy="49"/>
              </a:xfrm>
              <a:custGeom>
                <a:avLst/>
                <a:gdLst>
                  <a:gd name="T0" fmla="*/ 156 w 300"/>
                  <a:gd name="T1" fmla="*/ 49 h 31"/>
                  <a:gd name="T2" fmla="*/ 45 w 300"/>
                  <a:gd name="T3" fmla="*/ 2 h 31"/>
                  <a:gd name="T4" fmla="*/ 424 w 300"/>
                  <a:gd name="T5" fmla="*/ 0 h 31"/>
                  <a:gd name="T6" fmla="*/ 440 w 300"/>
                  <a:gd name="T7" fmla="*/ 22 h 31"/>
                  <a:gd name="T8" fmla="*/ 392 w 300"/>
                  <a:gd name="T9" fmla="*/ 25 h 31"/>
                  <a:gd name="T10" fmla="*/ 156 w 300"/>
                  <a:gd name="T11" fmla="*/ 49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2">
                <a:extLst>
                  <a:ext uri="{FF2B5EF4-FFF2-40B4-BE49-F238E27FC236}">
                    <a16:creationId xmlns:a16="http://schemas.microsoft.com/office/drawing/2014/main" id="{CD2EC1D4-0DE0-4C10-BB21-E77254C622D4}"/>
                  </a:ext>
                </a:extLst>
              </p:cNvPr>
              <p:cNvSpPr>
                <a:spLocks noChangeArrowheads="1"/>
              </p:cNvSpPr>
              <p:nvPr userDrawn="1"/>
            </p:nvSpPr>
            <p:spPr bwMode="auto">
              <a:xfrm>
                <a:off x="2853" y="74"/>
                <a:ext cx="42" cy="25"/>
              </a:xfrm>
              <a:custGeom>
                <a:avLst/>
                <a:gdLst>
                  <a:gd name="T0" fmla="*/ 0 w 41"/>
                  <a:gd name="T1" fmla="*/ 22 h 29"/>
                  <a:gd name="T2" fmla="*/ 12 w 41"/>
                  <a:gd name="T3" fmla="*/ 25 h 29"/>
                  <a:gd name="T4" fmla="*/ 0 w 41"/>
                  <a:gd name="T5" fmla="*/ 22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3">
                <a:extLst>
                  <a:ext uri="{FF2B5EF4-FFF2-40B4-BE49-F238E27FC236}">
                    <a16:creationId xmlns:a16="http://schemas.microsoft.com/office/drawing/2014/main" id="{3AB8ED8E-D05E-4BD5-B950-85055EE72A81}"/>
                  </a:ext>
                </a:extLst>
              </p:cNvPr>
              <p:cNvSpPr>
                <a:spLocks noChangeArrowheads="1"/>
              </p:cNvSpPr>
              <p:nvPr userDrawn="1"/>
            </p:nvSpPr>
            <p:spPr bwMode="auto">
              <a:xfrm>
                <a:off x="1704" y="3"/>
                <a:ext cx="1022" cy="372"/>
              </a:xfrm>
              <a:custGeom>
                <a:avLst/>
                <a:gdLst>
                  <a:gd name="T0" fmla="*/ 171 w 436"/>
                  <a:gd name="T1" fmla="*/ 2 h 152"/>
                  <a:gd name="T2" fmla="*/ 1022 w 436"/>
                  <a:gd name="T3" fmla="*/ 0 h 152"/>
                  <a:gd name="T4" fmla="*/ 975 w 436"/>
                  <a:gd name="T5" fmla="*/ 132 h 152"/>
                  <a:gd name="T6" fmla="*/ 931 w 436"/>
                  <a:gd name="T7" fmla="*/ 166 h 152"/>
                  <a:gd name="T8" fmla="*/ 919 w 436"/>
                  <a:gd name="T9" fmla="*/ 171 h 152"/>
                  <a:gd name="T10" fmla="*/ 879 w 436"/>
                  <a:gd name="T11" fmla="*/ 179 h 152"/>
                  <a:gd name="T12" fmla="*/ 846 w 436"/>
                  <a:gd name="T13" fmla="*/ 215 h 152"/>
                  <a:gd name="T14" fmla="*/ 849 w 436"/>
                  <a:gd name="T15" fmla="*/ 242 h 152"/>
                  <a:gd name="T16" fmla="*/ 853 w 436"/>
                  <a:gd name="T17" fmla="*/ 262 h 152"/>
                  <a:gd name="T18" fmla="*/ 858 w 436"/>
                  <a:gd name="T19" fmla="*/ 277 h 152"/>
                  <a:gd name="T20" fmla="*/ 849 w 436"/>
                  <a:gd name="T21" fmla="*/ 299 h 152"/>
                  <a:gd name="T22" fmla="*/ 823 w 436"/>
                  <a:gd name="T23" fmla="*/ 294 h 152"/>
                  <a:gd name="T24" fmla="*/ 802 w 436"/>
                  <a:gd name="T25" fmla="*/ 316 h 152"/>
                  <a:gd name="T26" fmla="*/ 813 w 436"/>
                  <a:gd name="T27" fmla="*/ 257 h 152"/>
                  <a:gd name="T28" fmla="*/ 792 w 436"/>
                  <a:gd name="T29" fmla="*/ 245 h 152"/>
                  <a:gd name="T30" fmla="*/ 806 w 436"/>
                  <a:gd name="T31" fmla="*/ 228 h 152"/>
                  <a:gd name="T32" fmla="*/ 802 w 436"/>
                  <a:gd name="T33" fmla="*/ 218 h 152"/>
                  <a:gd name="T34" fmla="*/ 750 w 436"/>
                  <a:gd name="T35" fmla="*/ 230 h 152"/>
                  <a:gd name="T36" fmla="*/ 743 w 436"/>
                  <a:gd name="T37" fmla="*/ 208 h 152"/>
                  <a:gd name="T38" fmla="*/ 696 w 436"/>
                  <a:gd name="T39" fmla="*/ 230 h 152"/>
                  <a:gd name="T40" fmla="*/ 750 w 436"/>
                  <a:gd name="T41" fmla="*/ 252 h 152"/>
                  <a:gd name="T42" fmla="*/ 715 w 436"/>
                  <a:gd name="T43" fmla="*/ 286 h 152"/>
                  <a:gd name="T44" fmla="*/ 729 w 436"/>
                  <a:gd name="T45" fmla="*/ 308 h 152"/>
                  <a:gd name="T46" fmla="*/ 738 w 436"/>
                  <a:gd name="T47" fmla="*/ 338 h 152"/>
                  <a:gd name="T48" fmla="*/ 724 w 436"/>
                  <a:gd name="T49" fmla="*/ 340 h 152"/>
                  <a:gd name="T50" fmla="*/ 736 w 436"/>
                  <a:gd name="T51" fmla="*/ 352 h 152"/>
                  <a:gd name="T52" fmla="*/ 720 w 436"/>
                  <a:gd name="T53" fmla="*/ 372 h 152"/>
                  <a:gd name="T54" fmla="*/ 0 w 436"/>
                  <a:gd name="T55" fmla="*/ 365 h 152"/>
                  <a:gd name="T56" fmla="*/ 171 w 436"/>
                  <a:gd name="T57" fmla="*/ 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45C27BD8-3799-4E98-9830-AA5C4DBF0BB1}"/>
                  </a:ext>
                </a:extLst>
              </p:cNvPr>
              <p:cNvSpPr>
                <a:spLocks noChangeArrowheads="1"/>
              </p:cNvSpPr>
              <p:nvPr userDrawn="1"/>
            </p:nvSpPr>
            <p:spPr bwMode="auto">
              <a:xfrm>
                <a:off x="2729" y="-9"/>
                <a:ext cx="47" cy="134"/>
              </a:xfrm>
              <a:custGeom>
                <a:avLst/>
                <a:gdLst>
                  <a:gd name="T0" fmla="*/ 5 w 47"/>
                  <a:gd name="T1" fmla="*/ 127 h 165"/>
                  <a:gd name="T2" fmla="*/ 15 w 47"/>
                  <a:gd name="T3" fmla="*/ 88 h 165"/>
                  <a:gd name="T4" fmla="*/ 17 w 47"/>
                  <a:gd name="T5" fmla="*/ 55 h 165"/>
                  <a:gd name="T6" fmla="*/ 11 w 47"/>
                  <a:gd name="T7" fmla="*/ 32 h 165"/>
                  <a:gd name="T8" fmla="*/ 17 w 47"/>
                  <a:gd name="T9" fmla="*/ 10 h 165"/>
                  <a:gd name="T10" fmla="*/ 21 w 47"/>
                  <a:gd name="T11" fmla="*/ 0 h 165"/>
                  <a:gd name="T12" fmla="*/ 31 w 47"/>
                  <a:gd name="T13" fmla="*/ 24 h 165"/>
                  <a:gd name="T14" fmla="*/ 47 w 47"/>
                  <a:gd name="T15" fmla="*/ 80 h 165"/>
                  <a:gd name="T16" fmla="*/ 31 w 47"/>
                  <a:gd name="T17" fmla="*/ 88 h 165"/>
                  <a:gd name="T18" fmla="*/ 23 w 47"/>
                  <a:gd name="T19" fmla="*/ 102 h 165"/>
                  <a:gd name="T20" fmla="*/ 21 w 47"/>
                  <a:gd name="T21" fmla="*/ 107 h 165"/>
                  <a:gd name="T22" fmla="*/ 27 w 47"/>
                  <a:gd name="T23" fmla="*/ 109 h 165"/>
                  <a:gd name="T24" fmla="*/ 31 w 47"/>
                  <a:gd name="T25" fmla="*/ 119 h 165"/>
                  <a:gd name="T26" fmla="*/ 13 w 47"/>
                  <a:gd name="T27" fmla="*/ 120 h 165"/>
                  <a:gd name="T28" fmla="*/ 7 w 47"/>
                  <a:gd name="T29" fmla="*/ 130 h 165"/>
                  <a:gd name="T30" fmla="*/ 3 w 47"/>
                  <a:gd name="T31" fmla="*/ 125 h 165"/>
                  <a:gd name="T32" fmla="*/ 5 w 47"/>
                  <a:gd name="T33" fmla="*/ 127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5">
                <a:extLst>
                  <a:ext uri="{FF2B5EF4-FFF2-40B4-BE49-F238E27FC236}">
                    <a16:creationId xmlns:a16="http://schemas.microsoft.com/office/drawing/2014/main" id="{30503E90-5017-495B-87B4-E001268DC606}"/>
                  </a:ext>
                </a:extLst>
              </p:cNvPr>
              <p:cNvSpPr>
                <a:spLocks noChangeArrowheads="1"/>
              </p:cNvSpPr>
              <p:nvPr userDrawn="1"/>
            </p:nvSpPr>
            <p:spPr bwMode="auto">
              <a:xfrm>
                <a:off x="2701" y="103"/>
                <a:ext cx="138" cy="84"/>
              </a:xfrm>
              <a:custGeom>
                <a:avLst/>
                <a:gdLst>
                  <a:gd name="T0" fmla="*/ 26 w 138"/>
                  <a:gd name="T1" fmla="*/ 50 h 103"/>
                  <a:gd name="T2" fmla="*/ 30 w 138"/>
                  <a:gd name="T3" fmla="*/ 35 h 103"/>
                  <a:gd name="T4" fmla="*/ 50 w 138"/>
                  <a:gd name="T5" fmla="*/ 27 h 103"/>
                  <a:gd name="T6" fmla="*/ 54 w 138"/>
                  <a:gd name="T7" fmla="*/ 37 h 103"/>
                  <a:gd name="T8" fmla="*/ 66 w 138"/>
                  <a:gd name="T9" fmla="*/ 40 h 103"/>
                  <a:gd name="T10" fmla="*/ 80 w 138"/>
                  <a:gd name="T11" fmla="*/ 45 h 103"/>
                  <a:gd name="T12" fmla="*/ 116 w 138"/>
                  <a:gd name="T13" fmla="*/ 27 h 103"/>
                  <a:gd name="T14" fmla="*/ 130 w 138"/>
                  <a:gd name="T15" fmla="*/ 14 h 103"/>
                  <a:gd name="T16" fmla="*/ 138 w 138"/>
                  <a:gd name="T17" fmla="*/ 9 h 103"/>
                  <a:gd name="T18" fmla="*/ 106 w 138"/>
                  <a:gd name="T19" fmla="*/ 40 h 103"/>
                  <a:gd name="T20" fmla="*/ 84 w 138"/>
                  <a:gd name="T21" fmla="*/ 55 h 103"/>
                  <a:gd name="T22" fmla="*/ 66 w 138"/>
                  <a:gd name="T23" fmla="*/ 66 h 103"/>
                  <a:gd name="T24" fmla="*/ 48 w 138"/>
                  <a:gd name="T25" fmla="*/ 84 h 103"/>
                  <a:gd name="T26" fmla="*/ 26 w 138"/>
                  <a:gd name="T27" fmla="*/ 73 h 103"/>
                  <a:gd name="T28" fmla="*/ 20 w 138"/>
                  <a:gd name="T29" fmla="*/ 71 h 103"/>
                  <a:gd name="T30" fmla="*/ 22 w 138"/>
                  <a:gd name="T31" fmla="*/ 79 h 103"/>
                  <a:gd name="T32" fmla="*/ 0 w 138"/>
                  <a:gd name="T33" fmla="*/ 79 h 103"/>
                  <a:gd name="T34" fmla="*/ 10 w 138"/>
                  <a:gd name="T35" fmla="*/ 64 h 103"/>
                  <a:gd name="T36" fmla="*/ 26 w 138"/>
                  <a:gd name="T37" fmla="*/ 5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6">
                <a:extLst>
                  <a:ext uri="{FF2B5EF4-FFF2-40B4-BE49-F238E27FC236}">
                    <a16:creationId xmlns:a16="http://schemas.microsoft.com/office/drawing/2014/main" id="{85B99AFF-DDB5-4E15-8621-A1183115FED6}"/>
                  </a:ext>
                </a:extLst>
              </p:cNvPr>
              <p:cNvSpPr>
                <a:spLocks noChangeArrowheads="1"/>
              </p:cNvSpPr>
              <p:nvPr userDrawn="1"/>
            </p:nvSpPr>
            <p:spPr bwMode="auto">
              <a:xfrm>
                <a:off x="2553" y="182"/>
                <a:ext cx="187" cy="176"/>
              </a:xfrm>
              <a:custGeom>
                <a:avLst/>
                <a:gdLst>
                  <a:gd name="T0" fmla="*/ 157 w 188"/>
                  <a:gd name="T1" fmla="*/ 20 h 214"/>
                  <a:gd name="T2" fmla="*/ 159 w 188"/>
                  <a:gd name="T3" fmla="*/ 5 h 214"/>
                  <a:gd name="T4" fmla="*/ 169 w 188"/>
                  <a:gd name="T5" fmla="*/ 0 h 214"/>
                  <a:gd name="T6" fmla="*/ 181 w 188"/>
                  <a:gd name="T7" fmla="*/ 20 h 214"/>
                  <a:gd name="T8" fmla="*/ 187 w 188"/>
                  <a:gd name="T9" fmla="*/ 35 h 214"/>
                  <a:gd name="T10" fmla="*/ 177 w 188"/>
                  <a:gd name="T11" fmla="*/ 48 h 214"/>
                  <a:gd name="T12" fmla="*/ 169 w 188"/>
                  <a:gd name="T13" fmla="*/ 63 h 214"/>
                  <a:gd name="T14" fmla="*/ 161 w 188"/>
                  <a:gd name="T15" fmla="*/ 104 h 214"/>
                  <a:gd name="T16" fmla="*/ 143 w 188"/>
                  <a:gd name="T17" fmla="*/ 112 h 214"/>
                  <a:gd name="T18" fmla="*/ 119 w 188"/>
                  <a:gd name="T19" fmla="*/ 113 h 214"/>
                  <a:gd name="T20" fmla="*/ 111 w 188"/>
                  <a:gd name="T21" fmla="*/ 102 h 214"/>
                  <a:gd name="T22" fmla="*/ 101 w 188"/>
                  <a:gd name="T23" fmla="*/ 120 h 214"/>
                  <a:gd name="T24" fmla="*/ 90 w 188"/>
                  <a:gd name="T25" fmla="*/ 123 h 214"/>
                  <a:gd name="T26" fmla="*/ 80 w 188"/>
                  <a:gd name="T27" fmla="*/ 109 h 214"/>
                  <a:gd name="T28" fmla="*/ 58 w 188"/>
                  <a:gd name="T29" fmla="*/ 118 h 214"/>
                  <a:gd name="T30" fmla="*/ 76 w 188"/>
                  <a:gd name="T31" fmla="*/ 117 h 214"/>
                  <a:gd name="T32" fmla="*/ 78 w 188"/>
                  <a:gd name="T33" fmla="*/ 132 h 214"/>
                  <a:gd name="T34" fmla="*/ 58 w 188"/>
                  <a:gd name="T35" fmla="*/ 137 h 214"/>
                  <a:gd name="T36" fmla="*/ 34 w 188"/>
                  <a:gd name="T37" fmla="*/ 137 h 214"/>
                  <a:gd name="T38" fmla="*/ 36 w 188"/>
                  <a:gd name="T39" fmla="*/ 127 h 214"/>
                  <a:gd name="T40" fmla="*/ 46 w 188"/>
                  <a:gd name="T41" fmla="*/ 118 h 214"/>
                  <a:gd name="T42" fmla="*/ 34 w 188"/>
                  <a:gd name="T43" fmla="*/ 122 h 214"/>
                  <a:gd name="T44" fmla="*/ 26 w 188"/>
                  <a:gd name="T45" fmla="*/ 137 h 214"/>
                  <a:gd name="T46" fmla="*/ 30 w 188"/>
                  <a:gd name="T47" fmla="*/ 156 h 214"/>
                  <a:gd name="T48" fmla="*/ 14 w 188"/>
                  <a:gd name="T49" fmla="*/ 164 h 214"/>
                  <a:gd name="T50" fmla="*/ 0 w 188"/>
                  <a:gd name="T51" fmla="*/ 176 h 214"/>
                  <a:gd name="T52" fmla="*/ 8 w 188"/>
                  <a:gd name="T53" fmla="*/ 155 h 214"/>
                  <a:gd name="T54" fmla="*/ 0 w 188"/>
                  <a:gd name="T55" fmla="*/ 135 h 214"/>
                  <a:gd name="T56" fmla="*/ 14 w 188"/>
                  <a:gd name="T57" fmla="*/ 125 h 214"/>
                  <a:gd name="T58" fmla="*/ 32 w 188"/>
                  <a:gd name="T59" fmla="*/ 110 h 214"/>
                  <a:gd name="T60" fmla="*/ 44 w 188"/>
                  <a:gd name="T61" fmla="*/ 97 h 214"/>
                  <a:gd name="T62" fmla="*/ 72 w 188"/>
                  <a:gd name="T63" fmla="*/ 95 h 214"/>
                  <a:gd name="T64" fmla="*/ 84 w 188"/>
                  <a:gd name="T65" fmla="*/ 92 h 214"/>
                  <a:gd name="T66" fmla="*/ 113 w 188"/>
                  <a:gd name="T67" fmla="*/ 64 h 214"/>
                  <a:gd name="T68" fmla="*/ 119 w 188"/>
                  <a:gd name="T69" fmla="*/ 76 h 214"/>
                  <a:gd name="T70" fmla="*/ 131 w 188"/>
                  <a:gd name="T71" fmla="*/ 63 h 214"/>
                  <a:gd name="T72" fmla="*/ 149 w 188"/>
                  <a:gd name="T73" fmla="*/ 44 h 214"/>
                  <a:gd name="T74" fmla="*/ 153 w 188"/>
                  <a:gd name="T75" fmla="*/ 35 h 214"/>
                  <a:gd name="T76" fmla="*/ 147 w 188"/>
                  <a:gd name="T77" fmla="*/ 31 h 214"/>
                  <a:gd name="T78" fmla="*/ 151 w 188"/>
                  <a:gd name="T79" fmla="*/ 26 h 214"/>
                  <a:gd name="T80" fmla="*/ 157 w 188"/>
                  <a:gd name="T81" fmla="*/ 2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7">
                <a:extLst>
                  <a:ext uri="{FF2B5EF4-FFF2-40B4-BE49-F238E27FC236}">
                    <a16:creationId xmlns:a16="http://schemas.microsoft.com/office/drawing/2014/main" id="{0EB38ABA-FFD9-42E0-BF45-2908EE2317DB}"/>
                  </a:ext>
                </a:extLst>
              </p:cNvPr>
              <p:cNvSpPr>
                <a:spLocks noChangeArrowheads="1"/>
              </p:cNvSpPr>
              <p:nvPr userDrawn="1"/>
            </p:nvSpPr>
            <p:spPr bwMode="auto">
              <a:xfrm>
                <a:off x="2677" y="233"/>
                <a:ext cx="14" cy="10"/>
              </a:xfrm>
              <a:custGeom>
                <a:avLst/>
                <a:gdLst>
                  <a:gd name="T0" fmla="*/ 0 w 13"/>
                  <a:gd name="T1" fmla="*/ 7 h 13"/>
                  <a:gd name="T2" fmla="*/ 4 w 13"/>
                  <a:gd name="T3" fmla="*/ 10 h 13"/>
                  <a:gd name="T4" fmla="*/ 0 w 13"/>
                  <a:gd name="T5" fmla="*/ 7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8">
                <a:extLst>
                  <a:ext uri="{FF2B5EF4-FFF2-40B4-BE49-F238E27FC236}">
                    <a16:creationId xmlns:a16="http://schemas.microsoft.com/office/drawing/2014/main" id="{42CC3335-26EA-455C-93E2-F4C8A75B66D5}"/>
                  </a:ext>
                </a:extLst>
              </p:cNvPr>
              <p:cNvSpPr>
                <a:spLocks noChangeArrowheads="1"/>
              </p:cNvSpPr>
              <p:nvPr userDrawn="1"/>
            </p:nvSpPr>
            <p:spPr bwMode="auto">
              <a:xfrm>
                <a:off x="1627" y="353"/>
                <a:ext cx="813" cy="462"/>
              </a:xfrm>
              <a:custGeom>
                <a:avLst/>
                <a:gdLst>
                  <a:gd name="T0" fmla="*/ 813 w 812"/>
                  <a:gd name="T1" fmla="*/ 21 h 564"/>
                  <a:gd name="T2" fmla="*/ 779 w 812"/>
                  <a:gd name="T3" fmla="*/ 64 h 564"/>
                  <a:gd name="T4" fmla="*/ 749 w 812"/>
                  <a:gd name="T5" fmla="*/ 100 h 564"/>
                  <a:gd name="T6" fmla="*/ 723 w 812"/>
                  <a:gd name="T7" fmla="*/ 116 h 564"/>
                  <a:gd name="T8" fmla="*/ 635 w 812"/>
                  <a:gd name="T9" fmla="*/ 147 h 564"/>
                  <a:gd name="T10" fmla="*/ 633 w 812"/>
                  <a:gd name="T11" fmla="*/ 172 h 564"/>
                  <a:gd name="T12" fmla="*/ 605 w 812"/>
                  <a:gd name="T13" fmla="*/ 188 h 564"/>
                  <a:gd name="T14" fmla="*/ 621 w 812"/>
                  <a:gd name="T15" fmla="*/ 146 h 564"/>
                  <a:gd name="T16" fmla="*/ 577 w 812"/>
                  <a:gd name="T17" fmla="*/ 154 h 564"/>
                  <a:gd name="T18" fmla="*/ 557 w 812"/>
                  <a:gd name="T19" fmla="*/ 179 h 564"/>
                  <a:gd name="T20" fmla="*/ 597 w 812"/>
                  <a:gd name="T21" fmla="*/ 229 h 564"/>
                  <a:gd name="T22" fmla="*/ 595 w 812"/>
                  <a:gd name="T23" fmla="*/ 301 h 564"/>
                  <a:gd name="T24" fmla="*/ 543 w 812"/>
                  <a:gd name="T25" fmla="*/ 333 h 564"/>
                  <a:gd name="T26" fmla="*/ 523 w 812"/>
                  <a:gd name="T27" fmla="*/ 316 h 564"/>
                  <a:gd name="T28" fmla="*/ 483 w 812"/>
                  <a:gd name="T29" fmla="*/ 285 h 564"/>
                  <a:gd name="T30" fmla="*/ 463 w 812"/>
                  <a:gd name="T31" fmla="*/ 285 h 564"/>
                  <a:gd name="T32" fmla="*/ 451 w 812"/>
                  <a:gd name="T33" fmla="*/ 323 h 564"/>
                  <a:gd name="T34" fmla="*/ 501 w 812"/>
                  <a:gd name="T35" fmla="*/ 380 h 564"/>
                  <a:gd name="T36" fmla="*/ 511 w 812"/>
                  <a:gd name="T37" fmla="*/ 429 h 564"/>
                  <a:gd name="T38" fmla="*/ 527 w 812"/>
                  <a:gd name="T39" fmla="*/ 459 h 564"/>
                  <a:gd name="T40" fmla="*/ 493 w 812"/>
                  <a:gd name="T41" fmla="*/ 446 h 564"/>
                  <a:gd name="T42" fmla="*/ 471 w 812"/>
                  <a:gd name="T43" fmla="*/ 424 h 564"/>
                  <a:gd name="T44" fmla="*/ 423 w 812"/>
                  <a:gd name="T45" fmla="*/ 347 h 564"/>
                  <a:gd name="T46" fmla="*/ 427 w 812"/>
                  <a:gd name="T47" fmla="*/ 254 h 564"/>
                  <a:gd name="T48" fmla="*/ 423 w 812"/>
                  <a:gd name="T49" fmla="*/ 220 h 564"/>
                  <a:gd name="T50" fmla="*/ 413 w 812"/>
                  <a:gd name="T51" fmla="*/ 226 h 564"/>
                  <a:gd name="T52" fmla="*/ 386 w 812"/>
                  <a:gd name="T53" fmla="*/ 218 h 564"/>
                  <a:gd name="T54" fmla="*/ 360 w 812"/>
                  <a:gd name="T55" fmla="*/ 139 h 564"/>
                  <a:gd name="T56" fmla="*/ 330 w 812"/>
                  <a:gd name="T57" fmla="*/ 136 h 564"/>
                  <a:gd name="T58" fmla="*/ 288 w 812"/>
                  <a:gd name="T59" fmla="*/ 141 h 564"/>
                  <a:gd name="T60" fmla="*/ 242 w 812"/>
                  <a:gd name="T61" fmla="*/ 190 h 564"/>
                  <a:gd name="T62" fmla="*/ 196 w 812"/>
                  <a:gd name="T63" fmla="*/ 220 h 564"/>
                  <a:gd name="T64" fmla="*/ 184 w 812"/>
                  <a:gd name="T65" fmla="*/ 224 h 564"/>
                  <a:gd name="T66" fmla="*/ 160 w 812"/>
                  <a:gd name="T67" fmla="*/ 269 h 564"/>
                  <a:gd name="T68" fmla="*/ 152 w 812"/>
                  <a:gd name="T69" fmla="*/ 290 h 564"/>
                  <a:gd name="T70" fmla="*/ 128 w 812"/>
                  <a:gd name="T71" fmla="*/ 331 h 564"/>
                  <a:gd name="T72" fmla="*/ 94 w 812"/>
                  <a:gd name="T73" fmla="*/ 321 h 564"/>
                  <a:gd name="T74" fmla="*/ 66 w 812"/>
                  <a:gd name="T75" fmla="*/ 211 h 564"/>
                  <a:gd name="T76" fmla="*/ 72 w 812"/>
                  <a:gd name="T77" fmla="*/ 128 h 564"/>
                  <a:gd name="T78" fmla="*/ 44 w 812"/>
                  <a:gd name="T79" fmla="*/ 147 h 564"/>
                  <a:gd name="T80" fmla="*/ 20 w 812"/>
                  <a:gd name="T81" fmla="*/ 123 h 564"/>
                  <a:gd name="T82" fmla="*/ 24 w 812"/>
                  <a:gd name="T83" fmla="*/ 113 h 564"/>
                  <a:gd name="T84" fmla="*/ 0 w 812"/>
                  <a:gd name="T85" fmla="*/ 75 h 564"/>
                  <a:gd name="T86" fmla="*/ 799 w 812"/>
                  <a:gd name="T87" fmla="*/ 5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49">
                <a:extLst>
                  <a:ext uri="{FF2B5EF4-FFF2-40B4-BE49-F238E27FC236}">
                    <a16:creationId xmlns:a16="http://schemas.microsoft.com/office/drawing/2014/main" id="{CD486C51-95B3-44AD-BA7F-3D843D8BFA4D}"/>
                  </a:ext>
                </a:extLst>
              </p:cNvPr>
              <p:cNvSpPr>
                <a:spLocks noChangeArrowheads="1"/>
              </p:cNvSpPr>
              <p:nvPr userDrawn="1"/>
            </p:nvSpPr>
            <p:spPr bwMode="auto">
              <a:xfrm>
                <a:off x="1770" y="671"/>
                <a:ext cx="45" cy="71"/>
              </a:xfrm>
              <a:custGeom>
                <a:avLst/>
                <a:gdLst>
                  <a:gd name="T0" fmla="*/ 7 w 43"/>
                  <a:gd name="T1" fmla="*/ 9 h 85"/>
                  <a:gd name="T2" fmla="*/ 18 w 43"/>
                  <a:gd name="T3" fmla="*/ 3 h 85"/>
                  <a:gd name="T4" fmla="*/ 39 w 43"/>
                  <a:gd name="T5" fmla="*/ 28 h 85"/>
                  <a:gd name="T6" fmla="*/ 20 w 43"/>
                  <a:gd name="T7" fmla="*/ 71 h 85"/>
                  <a:gd name="T8" fmla="*/ 1 w 43"/>
                  <a:gd name="T9" fmla="*/ 58 h 85"/>
                  <a:gd name="T10" fmla="*/ 7 w 43"/>
                  <a:gd name="T11" fmla="*/ 9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50">
                <a:extLst>
                  <a:ext uri="{FF2B5EF4-FFF2-40B4-BE49-F238E27FC236}">
                    <a16:creationId xmlns:a16="http://schemas.microsoft.com/office/drawing/2014/main" id="{D0EC6168-496B-4689-B0B0-DB3E3A4CEE13}"/>
                  </a:ext>
                </a:extLst>
              </p:cNvPr>
              <p:cNvSpPr>
                <a:spLocks noChangeArrowheads="1"/>
              </p:cNvSpPr>
              <p:nvPr userDrawn="1"/>
            </p:nvSpPr>
            <p:spPr bwMode="auto">
              <a:xfrm>
                <a:off x="2394" y="431"/>
                <a:ext cx="42" cy="59"/>
              </a:xfrm>
              <a:custGeom>
                <a:avLst/>
                <a:gdLst>
                  <a:gd name="T0" fmla="*/ 12 w 44"/>
                  <a:gd name="T1" fmla="*/ 22 h 74"/>
                  <a:gd name="T2" fmla="*/ 28 w 44"/>
                  <a:gd name="T3" fmla="*/ 2 h 74"/>
                  <a:gd name="T4" fmla="*/ 41 w 44"/>
                  <a:gd name="T5" fmla="*/ 3 h 74"/>
                  <a:gd name="T6" fmla="*/ 37 w 44"/>
                  <a:gd name="T7" fmla="*/ 21 h 74"/>
                  <a:gd name="T8" fmla="*/ 12 w 44"/>
                  <a:gd name="T9" fmla="*/ 59 h 74"/>
                  <a:gd name="T10" fmla="*/ 7 w 44"/>
                  <a:gd name="T11" fmla="*/ 48 h 74"/>
                  <a:gd name="T12" fmla="*/ 3 w 44"/>
                  <a:gd name="T13" fmla="*/ 29 h 74"/>
                  <a:gd name="T14" fmla="*/ 12 w 44"/>
                  <a:gd name="T15" fmla="*/ 2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51">
                <a:extLst>
                  <a:ext uri="{FF2B5EF4-FFF2-40B4-BE49-F238E27FC236}">
                    <a16:creationId xmlns:a16="http://schemas.microsoft.com/office/drawing/2014/main" id="{852E321E-04DC-4E3F-B21E-5F0F9C63FA16}"/>
                  </a:ext>
                </a:extLst>
              </p:cNvPr>
              <p:cNvSpPr>
                <a:spLocks noChangeArrowheads="1"/>
              </p:cNvSpPr>
              <p:nvPr userDrawn="1"/>
            </p:nvSpPr>
            <p:spPr bwMode="auto">
              <a:xfrm>
                <a:off x="2513" y="402"/>
                <a:ext cx="21" cy="24"/>
              </a:xfrm>
              <a:custGeom>
                <a:avLst/>
                <a:gdLst>
                  <a:gd name="T0" fmla="*/ 7 w 20"/>
                  <a:gd name="T1" fmla="*/ 13 h 30"/>
                  <a:gd name="T2" fmla="*/ 5 w 20"/>
                  <a:gd name="T3" fmla="*/ 24 h 30"/>
                  <a:gd name="T4" fmla="*/ 7 w 20"/>
                  <a:gd name="T5" fmla="*/ 13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52">
                <a:extLst>
                  <a:ext uri="{FF2B5EF4-FFF2-40B4-BE49-F238E27FC236}">
                    <a16:creationId xmlns:a16="http://schemas.microsoft.com/office/drawing/2014/main" id="{6A424802-3DA6-40E0-965C-FE0928AD3992}"/>
                  </a:ext>
                </a:extLst>
              </p:cNvPr>
              <p:cNvSpPr>
                <a:spLocks noChangeArrowheads="1"/>
              </p:cNvSpPr>
              <p:nvPr userDrawn="1"/>
            </p:nvSpPr>
            <p:spPr bwMode="auto">
              <a:xfrm>
                <a:off x="333" y="169"/>
                <a:ext cx="1015" cy="866"/>
              </a:xfrm>
              <a:custGeom>
                <a:avLst/>
                <a:gdLst>
                  <a:gd name="T0" fmla="*/ 716 w 682"/>
                  <a:gd name="T1" fmla="*/ 721 h 557"/>
                  <a:gd name="T2" fmla="*/ 723 w 682"/>
                  <a:gd name="T3" fmla="*/ 701 h 557"/>
                  <a:gd name="T4" fmla="*/ 744 w 682"/>
                  <a:gd name="T5" fmla="*/ 642 h 557"/>
                  <a:gd name="T6" fmla="*/ 460 w 682"/>
                  <a:gd name="T7" fmla="*/ 446 h 557"/>
                  <a:gd name="T8" fmla="*/ 420 w 682"/>
                  <a:gd name="T9" fmla="*/ 538 h 557"/>
                  <a:gd name="T10" fmla="*/ 451 w 682"/>
                  <a:gd name="T11" fmla="*/ 864 h 557"/>
                  <a:gd name="T12" fmla="*/ 420 w 682"/>
                  <a:gd name="T13" fmla="*/ 768 h 557"/>
                  <a:gd name="T14" fmla="*/ 360 w 682"/>
                  <a:gd name="T15" fmla="*/ 683 h 557"/>
                  <a:gd name="T16" fmla="*/ 365 w 682"/>
                  <a:gd name="T17" fmla="*/ 642 h 557"/>
                  <a:gd name="T18" fmla="*/ 368 w 682"/>
                  <a:gd name="T19" fmla="*/ 613 h 557"/>
                  <a:gd name="T20" fmla="*/ 327 w 682"/>
                  <a:gd name="T21" fmla="*/ 583 h 557"/>
                  <a:gd name="T22" fmla="*/ 289 w 682"/>
                  <a:gd name="T23" fmla="*/ 538 h 557"/>
                  <a:gd name="T24" fmla="*/ 220 w 682"/>
                  <a:gd name="T25" fmla="*/ 550 h 557"/>
                  <a:gd name="T26" fmla="*/ 188 w 682"/>
                  <a:gd name="T27" fmla="*/ 567 h 557"/>
                  <a:gd name="T28" fmla="*/ 116 w 682"/>
                  <a:gd name="T29" fmla="*/ 567 h 557"/>
                  <a:gd name="T30" fmla="*/ 33 w 682"/>
                  <a:gd name="T31" fmla="*/ 485 h 557"/>
                  <a:gd name="T32" fmla="*/ 16 w 682"/>
                  <a:gd name="T33" fmla="*/ 459 h 557"/>
                  <a:gd name="T34" fmla="*/ 0 w 682"/>
                  <a:gd name="T35" fmla="*/ 410 h 557"/>
                  <a:gd name="T36" fmla="*/ 36 w 682"/>
                  <a:gd name="T37" fmla="*/ 331 h 557"/>
                  <a:gd name="T38" fmla="*/ 48 w 682"/>
                  <a:gd name="T39" fmla="*/ 281 h 557"/>
                  <a:gd name="T40" fmla="*/ 76 w 682"/>
                  <a:gd name="T41" fmla="*/ 222 h 557"/>
                  <a:gd name="T42" fmla="*/ 121 w 682"/>
                  <a:gd name="T43" fmla="*/ 180 h 557"/>
                  <a:gd name="T44" fmla="*/ 249 w 682"/>
                  <a:gd name="T45" fmla="*/ 104 h 557"/>
                  <a:gd name="T46" fmla="*/ 327 w 682"/>
                  <a:gd name="T47" fmla="*/ 47 h 557"/>
                  <a:gd name="T48" fmla="*/ 384 w 682"/>
                  <a:gd name="T49" fmla="*/ 9 h 557"/>
                  <a:gd name="T50" fmla="*/ 540 w 682"/>
                  <a:gd name="T51" fmla="*/ 3 h 557"/>
                  <a:gd name="T52" fmla="*/ 592 w 682"/>
                  <a:gd name="T53" fmla="*/ 0 h 557"/>
                  <a:gd name="T54" fmla="*/ 571 w 682"/>
                  <a:gd name="T55" fmla="*/ 53 h 557"/>
                  <a:gd name="T56" fmla="*/ 659 w 682"/>
                  <a:gd name="T57" fmla="*/ 131 h 557"/>
                  <a:gd name="T58" fmla="*/ 740 w 682"/>
                  <a:gd name="T59" fmla="*/ 115 h 557"/>
                  <a:gd name="T60" fmla="*/ 787 w 682"/>
                  <a:gd name="T61" fmla="*/ 127 h 557"/>
                  <a:gd name="T62" fmla="*/ 832 w 682"/>
                  <a:gd name="T63" fmla="*/ 151 h 557"/>
                  <a:gd name="T64" fmla="*/ 851 w 682"/>
                  <a:gd name="T65" fmla="*/ 292 h 557"/>
                  <a:gd name="T66" fmla="*/ 851 w 682"/>
                  <a:gd name="T67" fmla="*/ 373 h 557"/>
                  <a:gd name="T68" fmla="*/ 891 w 682"/>
                  <a:gd name="T69" fmla="*/ 440 h 557"/>
                  <a:gd name="T70" fmla="*/ 960 w 682"/>
                  <a:gd name="T71" fmla="*/ 466 h 557"/>
                  <a:gd name="T72" fmla="*/ 1012 w 682"/>
                  <a:gd name="T73" fmla="*/ 459 h 557"/>
                  <a:gd name="T74" fmla="*/ 988 w 682"/>
                  <a:gd name="T75" fmla="*/ 529 h 557"/>
                  <a:gd name="T76" fmla="*/ 891 w 682"/>
                  <a:gd name="T77" fmla="*/ 633 h 557"/>
                  <a:gd name="T78" fmla="*/ 816 w 682"/>
                  <a:gd name="T79" fmla="*/ 754 h 557"/>
                  <a:gd name="T80" fmla="*/ 827 w 682"/>
                  <a:gd name="T81" fmla="*/ 790 h 557"/>
                  <a:gd name="T82" fmla="*/ 647 w 682"/>
                  <a:gd name="T83" fmla="*/ 864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53">
                <a:extLst>
                  <a:ext uri="{FF2B5EF4-FFF2-40B4-BE49-F238E27FC236}">
                    <a16:creationId xmlns:a16="http://schemas.microsoft.com/office/drawing/2014/main" id="{E92B704E-F6B7-4B52-9D60-80C95FB35AD6}"/>
                  </a:ext>
                </a:extLst>
              </p:cNvPr>
              <p:cNvSpPr>
                <a:spLocks noChangeArrowheads="1"/>
              </p:cNvSpPr>
              <p:nvPr userDrawn="1"/>
            </p:nvSpPr>
            <p:spPr bwMode="auto">
              <a:xfrm>
                <a:off x="727" y="495"/>
                <a:ext cx="382" cy="540"/>
              </a:xfrm>
              <a:custGeom>
                <a:avLst/>
                <a:gdLst>
                  <a:gd name="T0" fmla="*/ 361 w 257"/>
                  <a:gd name="T1" fmla="*/ 540 h 347"/>
                  <a:gd name="T2" fmla="*/ 346 w 257"/>
                  <a:gd name="T3" fmla="*/ 468 h 347"/>
                  <a:gd name="T4" fmla="*/ 323 w 257"/>
                  <a:gd name="T5" fmla="*/ 448 h 347"/>
                  <a:gd name="T6" fmla="*/ 320 w 257"/>
                  <a:gd name="T7" fmla="*/ 419 h 347"/>
                  <a:gd name="T8" fmla="*/ 311 w 257"/>
                  <a:gd name="T9" fmla="*/ 395 h 347"/>
                  <a:gd name="T10" fmla="*/ 311 w 257"/>
                  <a:gd name="T11" fmla="*/ 356 h 347"/>
                  <a:gd name="T12" fmla="*/ 308 w 257"/>
                  <a:gd name="T13" fmla="*/ 333 h 347"/>
                  <a:gd name="T14" fmla="*/ 339 w 257"/>
                  <a:gd name="T15" fmla="*/ 314 h 347"/>
                  <a:gd name="T16" fmla="*/ 382 w 257"/>
                  <a:gd name="T17" fmla="*/ 307 h 347"/>
                  <a:gd name="T18" fmla="*/ 382 w 257"/>
                  <a:gd name="T19" fmla="*/ 212 h 347"/>
                  <a:gd name="T20" fmla="*/ 80 w 257"/>
                  <a:gd name="T21" fmla="*/ 149 h 347"/>
                  <a:gd name="T22" fmla="*/ 48 w 257"/>
                  <a:gd name="T23" fmla="*/ 153 h 347"/>
                  <a:gd name="T24" fmla="*/ 24 w 257"/>
                  <a:gd name="T25" fmla="*/ 159 h 347"/>
                  <a:gd name="T26" fmla="*/ 0 w 257"/>
                  <a:gd name="T27" fmla="*/ 232 h 347"/>
                  <a:gd name="T28" fmla="*/ 138 w 257"/>
                  <a:gd name="T29" fmla="*/ 538 h 347"/>
                  <a:gd name="T30" fmla="*/ 361 w 257"/>
                  <a:gd name="T31" fmla="*/ 54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54">
                <a:extLst>
                  <a:ext uri="{FF2B5EF4-FFF2-40B4-BE49-F238E27FC236}">
                    <a16:creationId xmlns:a16="http://schemas.microsoft.com/office/drawing/2014/main" id="{7FC425D2-1C81-4441-B40F-3C1BE2F2EF5B}"/>
                  </a:ext>
                </a:extLst>
              </p:cNvPr>
              <p:cNvSpPr>
                <a:spLocks noChangeArrowheads="1"/>
              </p:cNvSpPr>
              <p:nvPr userDrawn="1"/>
            </p:nvSpPr>
            <p:spPr bwMode="auto">
              <a:xfrm>
                <a:off x="1400" y="896"/>
                <a:ext cx="16" cy="29"/>
              </a:xfrm>
              <a:custGeom>
                <a:avLst/>
                <a:gdLst>
                  <a:gd name="T0" fmla="*/ 6 w 19"/>
                  <a:gd name="T1" fmla="*/ 20 h 37"/>
                  <a:gd name="T2" fmla="*/ 16 w 19"/>
                  <a:gd name="T3" fmla="*/ 16 h 37"/>
                  <a:gd name="T4" fmla="*/ 6 w 19"/>
                  <a:gd name="T5" fmla="*/ 2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55">
                <a:extLst>
                  <a:ext uri="{FF2B5EF4-FFF2-40B4-BE49-F238E27FC236}">
                    <a16:creationId xmlns:a16="http://schemas.microsoft.com/office/drawing/2014/main" id="{6F184BF5-0FAF-473A-B673-48F67DB369AC}"/>
                  </a:ext>
                </a:extLst>
              </p:cNvPr>
              <p:cNvSpPr>
                <a:spLocks noChangeArrowheads="1"/>
              </p:cNvSpPr>
              <p:nvPr userDrawn="1"/>
            </p:nvSpPr>
            <p:spPr bwMode="auto">
              <a:xfrm>
                <a:off x="1379" y="617"/>
                <a:ext cx="21" cy="17"/>
              </a:xfrm>
              <a:custGeom>
                <a:avLst/>
                <a:gdLst>
                  <a:gd name="T0" fmla="*/ 11 w 22"/>
                  <a:gd name="T1" fmla="*/ 10 h 20"/>
                  <a:gd name="T2" fmla="*/ 15 w 22"/>
                  <a:gd name="T3" fmla="*/ 0 h 20"/>
                  <a:gd name="T4" fmla="*/ 19 w 22"/>
                  <a:gd name="T5" fmla="*/ 10 h 20"/>
                  <a:gd name="T6" fmla="*/ 8 w 22"/>
                  <a:gd name="T7" fmla="*/ 17 h 20"/>
                  <a:gd name="T8" fmla="*/ 11 w 22"/>
                  <a:gd name="T9" fmla="*/ 1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56">
                <a:extLst>
                  <a:ext uri="{FF2B5EF4-FFF2-40B4-BE49-F238E27FC236}">
                    <a16:creationId xmlns:a16="http://schemas.microsoft.com/office/drawing/2014/main" id="{C6DAF381-D0C8-4F6F-A2D4-AE04A85040CE}"/>
                  </a:ext>
                </a:extLst>
              </p:cNvPr>
              <p:cNvSpPr>
                <a:spLocks noChangeArrowheads="1"/>
              </p:cNvSpPr>
              <p:nvPr userDrawn="1"/>
            </p:nvSpPr>
            <p:spPr bwMode="auto">
              <a:xfrm>
                <a:off x="453" y="275"/>
                <a:ext cx="58" cy="24"/>
              </a:xfrm>
              <a:custGeom>
                <a:avLst/>
                <a:gdLst>
                  <a:gd name="T0" fmla="*/ 24 w 57"/>
                  <a:gd name="T1" fmla="*/ 14 h 30"/>
                  <a:gd name="T2" fmla="*/ 33 w 57"/>
                  <a:gd name="T3" fmla="*/ 5 h 30"/>
                  <a:gd name="T4" fmla="*/ 37 w 57"/>
                  <a:gd name="T5" fmla="*/ 24 h 30"/>
                  <a:gd name="T6" fmla="*/ 24 w 57"/>
                  <a:gd name="T7" fmla="*/ 14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57">
                <a:extLst>
                  <a:ext uri="{FF2B5EF4-FFF2-40B4-BE49-F238E27FC236}">
                    <a16:creationId xmlns:a16="http://schemas.microsoft.com/office/drawing/2014/main" id="{2C513A6F-8CDE-48D4-A04F-85DFB156974B}"/>
                  </a:ext>
                </a:extLst>
              </p:cNvPr>
              <p:cNvSpPr>
                <a:spLocks noChangeArrowheads="1"/>
              </p:cNvSpPr>
              <p:nvPr userDrawn="1"/>
            </p:nvSpPr>
            <p:spPr bwMode="auto">
              <a:xfrm>
                <a:off x="1161" y="50"/>
                <a:ext cx="691" cy="569"/>
              </a:xfrm>
              <a:custGeom>
                <a:avLst/>
                <a:gdLst>
                  <a:gd name="T0" fmla="*/ 472 w 693"/>
                  <a:gd name="T1" fmla="*/ 379 h 696"/>
                  <a:gd name="T2" fmla="*/ 392 w 693"/>
                  <a:gd name="T3" fmla="*/ 370 h 696"/>
                  <a:gd name="T4" fmla="*/ 324 w 693"/>
                  <a:gd name="T5" fmla="*/ 337 h 696"/>
                  <a:gd name="T6" fmla="*/ 264 w 693"/>
                  <a:gd name="T7" fmla="*/ 327 h 696"/>
                  <a:gd name="T8" fmla="*/ 236 w 693"/>
                  <a:gd name="T9" fmla="*/ 340 h 696"/>
                  <a:gd name="T10" fmla="*/ 260 w 693"/>
                  <a:gd name="T11" fmla="*/ 350 h 696"/>
                  <a:gd name="T12" fmla="*/ 292 w 693"/>
                  <a:gd name="T13" fmla="*/ 383 h 696"/>
                  <a:gd name="T14" fmla="*/ 320 w 693"/>
                  <a:gd name="T15" fmla="*/ 389 h 696"/>
                  <a:gd name="T16" fmla="*/ 332 w 693"/>
                  <a:gd name="T17" fmla="*/ 438 h 696"/>
                  <a:gd name="T18" fmla="*/ 312 w 693"/>
                  <a:gd name="T19" fmla="*/ 451 h 696"/>
                  <a:gd name="T20" fmla="*/ 260 w 693"/>
                  <a:gd name="T21" fmla="*/ 504 h 696"/>
                  <a:gd name="T22" fmla="*/ 224 w 693"/>
                  <a:gd name="T23" fmla="*/ 513 h 696"/>
                  <a:gd name="T24" fmla="*/ 97 w 693"/>
                  <a:gd name="T25" fmla="*/ 569 h 696"/>
                  <a:gd name="T26" fmla="*/ 77 w 693"/>
                  <a:gd name="T27" fmla="*/ 504 h 696"/>
                  <a:gd name="T28" fmla="*/ 45 w 693"/>
                  <a:gd name="T29" fmla="*/ 428 h 696"/>
                  <a:gd name="T30" fmla="*/ 33 w 693"/>
                  <a:gd name="T31" fmla="*/ 366 h 696"/>
                  <a:gd name="T32" fmla="*/ 53 w 693"/>
                  <a:gd name="T33" fmla="*/ 281 h 696"/>
                  <a:gd name="T34" fmla="*/ 17 w 693"/>
                  <a:gd name="T35" fmla="*/ 320 h 696"/>
                  <a:gd name="T36" fmla="*/ 81 w 693"/>
                  <a:gd name="T37" fmla="*/ 229 h 696"/>
                  <a:gd name="T38" fmla="*/ 113 w 693"/>
                  <a:gd name="T39" fmla="*/ 167 h 696"/>
                  <a:gd name="T40" fmla="*/ 37 w 693"/>
                  <a:gd name="T41" fmla="*/ 167 h 696"/>
                  <a:gd name="T42" fmla="*/ 1 w 693"/>
                  <a:gd name="T43" fmla="*/ 160 h 696"/>
                  <a:gd name="T44" fmla="*/ 25 w 693"/>
                  <a:gd name="T45" fmla="*/ 114 h 696"/>
                  <a:gd name="T46" fmla="*/ 97 w 693"/>
                  <a:gd name="T47" fmla="*/ 92 h 696"/>
                  <a:gd name="T48" fmla="*/ 220 w 693"/>
                  <a:gd name="T49" fmla="*/ 101 h 696"/>
                  <a:gd name="T50" fmla="*/ 228 w 693"/>
                  <a:gd name="T51" fmla="*/ 52 h 696"/>
                  <a:gd name="T52" fmla="*/ 260 w 693"/>
                  <a:gd name="T53" fmla="*/ 0 h 696"/>
                  <a:gd name="T54" fmla="*/ 356 w 693"/>
                  <a:gd name="T55" fmla="*/ 36 h 696"/>
                  <a:gd name="T56" fmla="*/ 328 w 693"/>
                  <a:gd name="T57" fmla="*/ 72 h 696"/>
                  <a:gd name="T58" fmla="*/ 300 w 693"/>
                  <a:gd name="T59" fmla="*/ 144 h 696"/>
                  <a:gd name="T60" fmla="*/ 360 w 693"/>
                  <a:gd name="T61" fmla="*/ 157 h 696"/>
                  <a:gd name="T62" fmla="*/ 372 w 693"/>
                  <a:gd name="T63" fmla="*/ 111 h 696"/>
                  <a:gd name="T64" fmla="*/ 416 w 693"/>
                  <a:gd name="T65" fmla="*/ 75 h 696"/>
                  <a:gd name="T66" fmla="*/ 496 w 693"/>
                  <a:gd name="T67" fmla="*/ 72 h 696"/>
                  <a:gd name="T68" fmla="*/ 527 w 693"/>
                  <a:gd name="T69" fmla="*/ 43 h 696"/>
                  <a:gd name="T70" fmla="*/ 539 w 693"/>
                  <a:gd name="T71" fmla="*/ 37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58">
                <a:extLst>
                  <a:ext uri="{FF2B5EF4-FFF2-40B4-BE49-F238E27FC236}">
                    <a16:creationId xmlns:a16="http://schemas.microsoft.com/office/drawing/2014/main" id="{307E5546-C572-4D92-9BAA-43B199904E4D}"/>
                  </a:ext>
                </a:extLst>
              </p:cNvPr>
              <p:cNvSpPr>
                <a:spLocks noChangeArrowheads="1"/>
              </p:cNvSpPr>
              <p:nvPr userDrawn="1"/>
            </p:nvSpPr>
            <p:spPr bwMode="auto">
              <a:xfrm>
                <a:off x="689" y="6"/>
                <a:ext cx="1386" cy="232"/>
              </a:xfrm>
              <a:custGeom>
                <a:avLst/>
                <a:gdLst>
                  <a:gd name="T0" fmla="*/ 1228 w 931"/>
                  <a:gd name="T1" fmla="*/ 0 h 149"/>
                  <a:gd name="T2" fmla="*/ 213 w 931"/>
                  <a:gd name="T3" fmla="*/ 45 h 149"/>
                  <a:gd name="T4" fmla="*/ 135 w 931"/>
                  <a:gd name="T5" fmla="*/ 65 h 149"/>
                  <a:gd name="T6" fmla="*/ 92 w 931"/>
                  <a:gd name="T7" fmla="*/ 65 h 149"/>
                  <a:gd name="T8" fmla="*/ 33 w 931"/>
                  <a:gd name="T9" fmla="*/ 120 h 149"/>
                  <a:gd name="T10" fmla="*/ 0 w 931"/>
                  <a:gd name="T11" fmla="*/ 163 h 149"/>
                  <a:gd name="T12" fmla="*/ 88 w 931"/>
                  <a:gd name="T13" fmla="*/ 179 h 149"/>
                  <a:gd name="T14" fmla="*/ 144 w 931"/>
                  <a:gd name="T15" fmla="*/ 149 h 149"/>
                  <a:gd name="T16" fmla="*/ 161 w 931"/>
                  <a:gd name="T17" fmla="*/ 131 h 149"/>
                  <a:gd name="T18" fmla="*/ 249 w 931"/>
                  <a:gd name="T19" fmla="*/ 81 h 149"/>
                  <a:gd name="T20" fmla="*/ 320 w 931"/>
                  <a:gd name="T21" fmla="*/ 72 h 149"/>
                  <a:gd name="T22" fmla="*/ 353 w 931"/>
                  <a:gd name="T23" fmla="*/ 146 h 149"/>
                  <a:gd name="T24" fmla="*/ 280 w 931"/>
                  <a:gd name="T25" fmla="*/ 170 h 149"/>
                  <a:gd name="T26" fmla="*/ 344 w 931"/>
                  <a:gd name="T27" fmla="*/ 176 h 149"/>
                  <a:gd name="T28" fmla="*/ 372 w 931"/>
                  <a:gd name="T29" fmla="*/ 140 h 149"/>
                  <a:gd name="T30" fmla="*/ 396 w 931"/>
                  <a:gd name="T31" fmla="*/ 143 h 149"/>
                  <a:gd name="T32" fmla="*/ 377 w 931"/>
                  <a:gd name="T33" fmla="*/ 84 h 149"/>
                  <a:gd name="T34" fmla="*/ 396 w 931"/>
                  <a:gd name="T35" fmla="*/ 69 h 149"/>
                  <a:gd name="T36" fmla="*/ 412 w 931"/>
                  <a:gd name="T37" fmla="*/ 137 h 149"/>
                  <a:gd name="T38" fmla="*/ 396 w 931"/>
                  <a:gd name="T39" fmla="*/ 176 h 149"/>
                  <a:gd name="T40" fmla="*/ 441 w 931"/>
                  <a:gd name="T41" fmla="*/ 202 h 149"/>
                  <a:gd name="T42" fmla="*/ 445 w 931"/>
                  <a:gd name="T43" fmla="*/ 143 h 149"/>
                  <a:gd name="T44" fmla="*/ 493 w 931"/>
                  <a:gd name="T45" fmla="*/ 160 h 149"/>
                  <a:gd name="T46" fmla="*/ 569 w 931"/>
                  <a:gd name="T47" fmla="*/ 114 h 149"/>
                  <a:gd name="T48" fmla="*/ 609 w 931"/>
                  <a:gd name="T49" fmla="*/ 78 h 149"/>
                  <a:gd name="T50" fmla="*/ 654 w 931"/>
                  <a:gd name="T51" fmla="*/ 87 h 149"/>
                  <a:gd name="T52" fmla="*/ 677 w 931"/>
                  <a:gd name="T53" fmla="*/ 78 h 149"/>
                  <a:gd name="T54" fmla="*/ 642 w 931"/>
                  <a:gd name="T55" fmla="*/ 69 h 149"/>
                  <a:gd name="T56" fmla="*/ 706 w 931"/>
                  <a:gd name="T57" fmla="*/ 54 h 149"/>
                  <a:gd name="T58" fmla="*/ 810 w 931"/>
                  <a:gd name="T59" fmla="*/ 84 h 149"/>
                  <a:gd name="T60" fmla="*/ 865 w 931"/>
                  <a:gd name="T61" fmla="*/ 65 h 149"/>
                  <a:gd name="T62" fmla="*/ 869 w 931"/>
                  <a:gd name="T63" fmla="*/ 98 h 149"/>
                  <a:gd name="T64" fmla="*/ 846 w 931"/>
                  <a:gd name="T65" fmla="*/ 157 h 149"/>
                  <a:gd name="T66" fmla="*/ 910 w 931"/>
                  <a:gd name="T67" fmla="*/ 137 h 149"/>
                  <a:gd name="T68" fmla="*/ 929 w 931"/>
                  <a:gd name="T69" fmla="*/ 125 h 149"/>
                  <a:gd name="T70" fmla="*/ 965 w 931"/>
                  <a:gd name="T71" fmla="*/ 95 h 149"/>
                  <a:gd name="T72" fmla="*/ 1182 w 931"/>
                  <a:gd name="T73" fmla="*/ 13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59">
                <a:extLst>
                  <a:ext uri="{FF2B5EF4-FFF2-40B4-BE49-F238E27FC236}">
                    <a16:creationId xmlns:a16="http://schemas.microsoft.com/office/drawing/2014/main" id="{6B2CAD09-784D-43B7-B9B5-4D334B41A10F}"/>
                  </a:ext>
                </a:extLst>
              </p:cNvPr>
              <p:cNvSpPr>
                <a:spLocks noChangeArrowheads="1"/>
              </p:cNvSpPr>
              <p:nvPr userDrawn="1"/>
            </p:nvSpPr>
            <p:spPr bwMode="auto">
              <a:xfrm>
                <a:off x="971" y="91"/>
                <a:ext cx="30" cy="25"/>
              </a:xfrm>
              <a:custGeom>
                <a:avLst/>
                <a:gdLst>
                  <a:gd name="T0" fmla="*/ 3 w 31"/>
                  <a:gd name="T1" fmla="*/ 23 h 30"/>
                  <a:gd name="T2" fmla="*/ 30 w 31"/>
                  <a:gd name="T3" fmla="*/ 0 h 30"/>
                  <a:gd name="T4" fmla="*/ 18 w 31"/>
                  <a:gd name="T5" fmla="*/ 20 h 30"/>
                  <a:gd name="T6" fmla="*/ 3 w 31"/>
                  <a:gd name="T7" fmla="*/ 2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60">
                <a:extLst>
                  <a:ext uri="{FF2B5EF4-FFF2-40B4-BE49-F238E27FC236}">
                    <a16:creationId xmlns:a16="http://schemas.microsoft.com/office/drawing/2014/main" id="{21D5575A-469D-4A6A-A175-CFFA5B8E465F}"/>
                  </a:ext>
                </a:extLst>
              </p:cNvPr>
              <p:cNvSpPr>
                <a:spLocks noChangeArrowheads="1"/>
              </p:cNvSpPr>
              <p:nvPr userDrawn="1"/>
            </p:nvSpPr>
            <p:spPr bwMode="auto">
              <a:xfrm>
                <a:off x="935" y="125"/>
                <a:ext cx="45" cy="27"/>
              </a:xfrm>
              <a:custGeom>
                <a:avLst/>
                <a:gdLst>
                  <a:gd name="T0" fmla="*/ 6 w 44"/>
                  <a:gd name="T1" fmla="*/ 27 h 32"/>
                  <a:gd name="T2" fmla="*/ 23 w 44"/>
                  <a:gd name="T3" fmla="*/ 0 h 32"/>
                  <a:gd name="T4" fmla="*/ 39 w 44"/>
                  <a:gd name="T5" fmla="*/ 3 h 32"/>
                  <a:gd name="T6" fmla="*/ 6 w 44"/>
                  <a:gd name="T7" fmla="*/ 27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61">
                <a:extLst>
                  <a:ext uri="{FF2B5EF4-FFF2-40B4-BE49-F238E27FC236}">
                    <a16:creationId xmlns:a16="http://schemas.microsoft.com/office/drawing/2014/main" id="{4A3A18BA-83D0-4E41-ADDD-DDC0D8102A0A}"/>
                  </a:ext>
                </a:extLst>
              </p:cNvPr>
              <p:cNvSpPr>
                <a:spLocks noChangeArrowheads="1"/>
              </p:cNvSpPr>
              <p:nvPr userDrawn="1"/>
            </p:nvSpPr>
            <p:spPr bwMode="auto">
              <a:xfrm>
                <a:off x="1081" y="226"/>
                <a:ext cx="75" cy="14"/>
              </a:xfrm>
              <a:custGeom>
                <a:avLst/>
                <a:gdLst>
                  <a:gd name="T0" fmla="*/ 37 w 76"/>
                  <a:gd name="T1" fmla="*/ 14 h 18"/>
                  <a:gd name="T2" fmla="*/ 25 w 76"/>
                  <a:gd name="T3" fmla="*/ 2 h 18"/>
                  <a:gd name="T4" fmla="*/ 37 w 76"/>
                  <a:gd name="T5" fmla="*/ 14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62">
                <a:extLst>
                  <a:ext uri="{FF2B5EF4-FFF2-40B4-BE49-F238E27FC236}">
                    <a16:creationId xmlns:a16="http://schemas.microsoft.com/office/drawing/2014/main" id="{FEDDC10C-1D28-4945-84AE-ED0303337EBC}"/>
                  </a:ext>
                </a:extLst>
              </p:cNvPr>
              <p:cNvSpPr>
                <a:spLocks noChangeArrowheads="1"/>
              </p:cNvSpPr>
              <p:nvPr userDrawn="1"/>
            </p:nvSpPr>
            <p:spPr bwMode="auto">
              <a:xfrm>
                <a:off x="1210" y="223"/>
                <a:ext cx="42" cy="37"/>
              </a:xfrm>
              <a:custGeom>
                <a:avLst/>
                <a:gdLst>
                  <a:gd name="T0" fmla="*/ 0 w 42"/>
                  <a:gd name="T1" fmla="*/ 18 h 44"/>
                  <a:gd name="T2" fmla="*/ 12 w 42"/>
                  <a:gd name="T3" fmla="*/ 8 h 44"/>
                  <a:gd name="T4" fmla="*/ 0 w 42"/>
                  <a:gd name="T5" fmla="*/ 18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63">
                <a:extLst>
                  <a:ext uri="{FF2B5EF4-FFF2-40B4-BE49-F238E27FC236}">
                    <a16:creationId xmlns:a16="http://schemas.microsoft.com/office/drawing/2014/main" id="{498B5455-C1CF-423F-9BDF-451FB329F2F2}"/>
                  </a:ext>
                </a:extLst>
              </p:cNvPr>
              <p:cNvSpPr>
                <a:spLocks noChangeArrowheads="1"/>
              </p:cNvSpPr>
              <p:nvPr userDrawn="1"/>
            </p:nvSpPr>
            <p:spPr bwMode="auto">
              <a:xfrm>
                <a:off x="865" y="123"/>
                <a:ext cx="33" cy="24"/>
              </a:xfrm>
              <a:custGeom>
                <a:avLst/>
                <a:gdLst>
                  <a:gd name="T0" fmla="*/ 7 w 31"/>
                  <a:gd name="T1" fmla="*/ 18 h 30"/>
                  <a:gd name="T2" fmla="*/ 33 w 31"/>
                  <a:gd name="T3" fmla="*/ 8 h 30"/>
                  <a:gd name="T4" fmla="*/ 7 w 31"/>
                  <a:gd name="T5" fmla="*/ 18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 name="Group 64">
              <a:extLst>
                <a:ext uri="{FF2B5EF4-FFF2-40B4-BE49-F238E27FC236}">
                  <a16:creationId xmlns:a16="http://schemas.microsoft.com/office/drawing/2014/main" id="{18C80D23-86B4-4E73-88E0-2D61F146B473}"/>
                </a:ext>
              </a:extLst>
            </p:cNvPr>
            <p:cNvGrpSpPr>
              <a:grpSpLocks/>
            </p:cNvGrpSpPr>
            <p:nvPr userDrawn="1"/>
          </p:nvGrpSpPr>
          <p:grpSpPr bwMode="auto">
            <a:xfrm>
              <a:off x="7" y="6"/>
              <a:ext cx="5739" cy="1022"/>
              <a:chOff x="1056" y="111"/>
              <a:chExt cx="2448" cy="418"/>
            </a:xfrm>
          </p:grpSpPr>
          <p:sp>
            <p:nvSpPr>
              <p:cNvPr id="25" name="Line 65">
                <a:extLst>
                  <a:ext uri="{FF2B5EF4-FFF2-40B4-BE49-F238E27FC236}">
                    <a16:creationId xmlns:a16="http://schemas.microsoft.com/office/drawing/2014/main" id="{34AD4B91-CA7B-4B37-969C-FBBB96C4CD99}"/>
                  </a:ext>
                </a:extLst>
              </p:cNvPr>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66">
                <a:extLst>
                  <a:ext uri="{FF2B5EF4-FFF2-40B4-BE49-F238E27FC236}">
                    <a16:creationId xmlns:a16="http://schemas.microsoft.com/office/drawing/2014/main" id="{0A2C9D07-02CA-4C39-B611-6F0582BE22F0}"/>
                  </a:ext>
                </a:extLst>
              </p:cNvPr>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67">
                <a:extLst>
                  <a:ext uri="{FF2B5EF4-FFF2-40B4-BE49-F238E27FC236}">
                    <a16:creationId xmlns:a16="http://schemas.microsoft.com/office/drawing/2014/main" id="{029354DA-2040-44D2-A76E-2A71059C31DD}"/>
                  </a:ext>
                </a:extLst>
              </p:cNvPr>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68">
                <a:extLst>
                  <a:ext uri="{FF2B5EF4-FFF2-40B4-BE49-F238E27FC236}">
                    <a16:creationId xmlns:a16="http://schemas.microsoft.com/office/drawing/2014/main" id="{D2148273-F628-4AE0-BBC7-88659CAA3070}"/>
                  </a:ext>
                </a:extLst>
              </p:cNvPr>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69">
                <a:extLst>
                  <a:ext uri="{FF2B5EF4-FFF2-40B4-BE49-F238E27FC236}">
                    <a16:creationId xmlns:a16="http://schemas.microsoft.com/office/drawing/2014/main" id="{9B5BF4F2-CCE4-4D63-93AA-18EFF3CF1A55}"/>
                  </a:ext>
                </a:extLst>
              </p:cNvPr>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70">
                <a:extLst>
                  <a:ext uri="{FF2B5EF4-FFF2-40B4-BE49-F238E27FC236}">
                    <a16:creationId xmlns:a16="http://schemas.microsoft.com/office/drawing/2014/main" id="{348DA8F8-6AD1-4DFA-8995-644A9DF7A9FA}"/>
                  </a:ext>
                </a:extLst>
              </p:cNvPr>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71">
                <a:extLst>
                  <a:ext uri="{FF2B5EF4-FFF2-40B4-BE49-F238E27FC236}">
                    <a16:creationId xmlns:a16="http://schemas.microsoft.com/office/drawing/2014/main" id="{9D32091C-93C0-4B58-99E6-5058A8326322}"/>
                  </a:ext>
                </a:extLst>
              </p:cNvPr>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72">
                <a:extLst>
                  <a:ext uri="{FF2B5EF4-FFF2-40B4-BE49-F238E27FC236}">
                    <a16:creationId xmlns:a16="http://schemas.microsoft.com/office/drawing/2014/main" id="{891DAB72-8139-48BF-B2C0-73DADA3145B5}"/>
                  </a:ext>
                </a:extLst>
              </p:cNvPr>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3">
                <a:extLst>
                  <a:ext uri="{FF2B5EF4-FFF2-40B4-BE49-F238E27FC236}">
                    <a16:creationId xmlns:a16="http://schemas.microsoft.com/office/drawing/2014/main" id="{9A01524F-8AB3-4441-AC81-A2AF58838E8E}"/>
                  </a:ext>
                </a:extLst>
              </p:cNvPr>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74">
                <a:extLst>
                  <a:ext uri="{FF2B5EF4-FFF2-40B4-BE49-F238E27FC236}">
                    <a16:creationId xmlns:a16="http://schemas.microsoft.com/office/drawing/2014/main" id="{1D94AE45-9409-42E1-8F0D-807751381DE3}"/>
                  </a:ext>
                </a:extLst>
              </p:cNvPr>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5">
                <a:extLst>
                  <a:ext uri="{FF2B5EF4-FFF2-40B4-BE49-F238E27FC236}">
                    <a16:creationId xmlns:a16="http://schemas.microsoft.com/office/drawing/2014/main" id="{8675507D-C67B-4808-A787-695709866745}"/>
                  </a:ext>
                </a:extLst>
              </p:cNvPr>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76">
              <a:extLst>
                <a:ext uri="{FF2B5EF4-FFF2-40B4-BE49-F238E27FC236}">
                  <a16:creationId xmlns:a16="http://schemas.microsoft.com/office/drawing/2014/main" id="{BB8AF669-CEE8-414F-9FEA-285A5460275F}"/>
                </a:ext>
              </a:extLst>
            </p:cNvPr>
            <p:cNvGrpSpPr>
              <a:grpSpLocks/>
            </p:cNvGrpSpPr>
            <p:nvPr userDrawn="1"/>
          </p:nvGrpSpPr>
          <p:grpSpPr bwMode="auto">
            <a:xfrm>
              <a:off x="363" y="1"/>
              <a:ext cx="4919" cy="1034"/>
              <a:chOff x="1208" y="109"/>
              <a:chExt cx="2098" cy="423"/>
            </a:xfrm>
          </p:grpSpPr>
          <p:sp>
            <p:nvSpPr>
              <p:cNvPr id="10" name="Line 77">
                <a:extLst>
                  <a:ext uri="{FF2B5EF4-FFF2-40B4-BE49-F238E27FC236}">
                    <a16:creationId xmlns:a16="http://schemas.microsoft.com/office/drawing/2014/main" id="{5AA753DB-F395-4870-8EAB-36C43A68079A}"/>
                  </a:ext>
                </a:extLst>
              </p:cNvPr>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78">
                <a:extLst>
                  <a:ext uri="{FF2B5EF4-FFF2-40B4-BE49-F238E27FC236}">
                    <a16:creationId xmlns:a16="http://schemas.microsoft.com/office/drawing/2014/main" id="{069B5BB6-9AD9-462C-A4CC-D1CEF04DAEA7}"/>
                  </a:ext>
                </a:extLst>
              </p:cNvPr>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79">
                <a:extLst>
                  <a:ext uri="{FF2B5EF4-FFF2-40B4-BE49-F238E27FC236}">
                    <a16:creationId xmlns:a16="http://schemas.microsoft.com/office/drawing/2014/main" id="{38B1EF68-4935-4E21-AE3C-62F82846CD54}"/>
                  </a:ext>
                </a:extLst>
              </p:cNvPr>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80">
                <a:extLst>
                  <a:ext uri="{FF2B5EF4-FFF2-40B4-BE49-F238E27FC236}">
                    <a16:creationId xmlns:a16="http://schemas.microsoft.com/office/drawing/2014/main" id="{7E766B1F-B78A-4470-8870-75E0934BEC55}"/>
                  </a:ext>
                </a:extLst>
              </p:cNvPr>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81">
                <a:extLst>
                  <a:ext uri="{FF2B5EF4-FFF2-40B4-BE49-F238E27FC236}">
                    <a16:creationId xmlns:a16="http://schemas.microsoft.com/office/drawing/2014/main" id="{77AAFFC4-6FEC-4804-88F3-3178F63D45DA}"/>
                  </a:ext>
                </a:extLst>
              </p:cNvPr>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82">
                <a:extLst>
                  <a:ext uri="{FF2B5EF4-FFF2-40B4-BE49-F238E27FC236}">
                    <a16:creationId xmlns:a16="http://schemas.microsoft.com/office/drawing/2014/main" id="{ADB12677-C9BE-4A1B-B1A5-917AF796653F}"/>
                  </a:ext>
                </a:extLst>
              </p:cNvPr>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83">
                <a:extLst>
                  <a:ext uri="{FF2B5EF4-FFF2-40B4-BE49-F238E27FC236}">
                    <a16:creationId xmlns:a16="http://schemas.microsoft.com/office/drawing/2014/main" id="{ECDD3A88-0D34-45DC-BFBF-6F85B1698865}"/>
                  </a:ext>
                </a:extLst>
              </p:cNvPr>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84">
                <a:extLst>
                  <a:ext uri="{FF2B5EF4-FFF2-40B4-BE49-F238E27FC236}">
                    <a16:creationId xmlns:a16="http://schemas.microsoft.com/office/drawing/2014/main" id="{681433DE-4F81-49A2-B8E6-2E168CB3EA62}"/>
                  </a:ext>
                </a:extLst>
              </p:cNvPr>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85">
                <a:extLst>
                  <a:ext uri="{FF2B5EF4-FFF2-40B4-BE49-F238E27FC236}">
                    <a16:creationId xmlns:a16="http://schemas.microsoft.com/office/drawing/2014/main" id="{2074CD45-883E-4714-A8FA-7F4E526AC517}"/>
                  </a:ext>
                </a:extLst>
              </p:cNvPr>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86">
                <a:extLst>
                  <a:ext uri="{FF2B5EF4-FFF2-40B4-BE49-F238E27FC236}">
                    <a16:creationId xmlns:a16="http://schemas.microsoft.com/office/drawing/2014/main" id="{3827FAD1-079B-4E10-BF86-3381B14B9A17}"/>
                  </a:ext>
                </a:extLst>
              </p:cNvPr>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87">
                <a:extLst>
                  <a:ext uri="{FF2B5EF4-FFF2-40B4-BE49-F238E27FC236}">
                    <a16:creationId xmlns:a16="http://schemas.microsoft.com/office/drawing/2014/main" id="{A466BF7A-DD9B-4155-80C8-9E92B74B9AAB}"/>
                  </a:ext>
                </a:extLst>
              </p:cNvPr>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88">
                <a:extLst>
                  <a:ext uri="{FF2B5EF4-FFF2-40B4-BE49-F238E27FC236}">
                    <a16:creationId xmlns:a16="http://schemas.microsoft.com/office/drawing/2014/main" id="{919095A3-464B-459E-9837-3E28011787E4}"/>
                  </a:ext>
                </a:extLst>
              </p:cNvPr>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89">
                <a:extLst>
                  <a:ext uri="{FF2B5EF4-FFF2-40B4-BE49-F238E27FC236}">
                    <a16:creationId xmlns:a16="http://schemas.microsoft.com/office/drawing/2014/main" id="{B3D0C9A6-3D0D-456F-85B3-145DC0BA53F3}"/>
                  </a:ext>
                </a:extLst>
              </p:cNvPr>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90">
                <a:extLst>
                  <a:ext uri="{FF2B5EF4-FFF2-40B4-BE49-F238E27FC236}">
                    <a16:creationId xmlns:a16="http://schemas.microsoft.com/office/drawing/2014/main" id="{5776C356-8A43-48EC-9D9A-9172EC1174CE}"/>
                  </a:ext>
                </a:extLst>
              </p:cNvPr>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91">
                <a:extLst>
                  <a:ext uri="{FF2B5EF4-FFF2-40B4-BE49-F238E27FC236}">
                    <a16:creationId xmlns:a16="http://schemas.microsoft.com/office/drawing/2014/main" id="{FEB9D2C3-48C1-4DFF-A005-6C09BF31BFBE}"/>
                  </a:ext>
                </a:extLst>
              </p:cNvPr>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2" name="Rectangle 92">
            <a:extLst>
              <a:ext uri="{FF2B5EF4-FFF2-40B4-BE49-F238E27FC236}">
                <a16:creationId xmlns:a16="http://schemas.microsoft.com/office/drawing/2014/main" id="{78519028-4A2D-4AA6-8015-0894062F8A7A}"/>
              </a:ext>
            </a:extLst>
          </p:cNvPr>
          <p:cNvSpPr>
            <a:spLocks noChangeArrowheads="1"/>
          </p:cNvSpPr>
          <p:nvPr/>
        </p:nvSpPr>
        <p:spPr bwMode="auto">
          <a:xfrm>
            <a:off x="1" y="0"/>
            <a:ext cx="810684" cy="4876800"/>
          </a:xfrm>
          <a:prstGeom prst="rect">
            <a:avLst/>
          </a:prstGeom>
          <a:solidFill>
            <a:schemeClr val="accent1"/>
          </a:solidFill>
          <a:ln>
            <a:noFill/>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TW" altLang="en-US" sz="2400" b="0">
              <a:solidFill>
                <a:schemeClr val="tx1"/>
              </a:solidFill>
              <a:latin typeface="Times New Roman" panose="02020603050405020304" pitchFamily="18" charset="0"/>
              <a:ea typeface="PMingLiU" pitchFamily="18" charset="-120"/>
            </a:endParaRPr>
          </a:p>
        </p:txBody>
      </p:sp>
      <p:pic>
        <p:nvPicPr>
          <p:cNvPr id="93" name="Picture 93" descr="ai logo">
            <a:extLst>
              <a:ext uri="{FF2B5EF4-FFF2-40B4-BE49-F238E27FC236}">
                <a16:creationId xmlns:a16="http://schemas.microsoft.com/office/drawing/2014/main" id="{CC767019-386B-44D6-88CF-C4868EDC0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3505201"/>
            <a:ext cx="508000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Rectangle 94">
            <a:extLst>
              <a:ext uri="{FF2B5EF4-FFF2-40B4-BE49-F238E27FC236}">
                <a16:creationId xmlns:a16="http://schemas.microsoft.com/office/drawing/2014/main" id="{106E54CC-0A5C-41C5-8B01-6111743CABC5}"/>
              </a:ext>
            </a:extLst>
          </p:cNvPr>
          <p:cNvSpPr>
            <a:spLocks noChangeArrowheads="1"/>
          </p:cNvSpPr>
          <p:nvPr/>
        </p:nvSpPr>
        <p:spPr bwMode="auto">
          <a:xfrm>
            <a:off x="101600" y="762000"/>
            <a:ext cx="11988800" cy="83820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grpSp>
        <p:nvGrpSpPr>
          <p:cNvPr id="95" name="Group 95">
            <a:extLst>
              <a:ext uri="{FF2B5EF4-FFF2-40B4-BE49-F238E27FC236}">
                <a16:creationId xmlns:a16="http://schemas.microsoft.com/office/drawing/2014/main" id="{1D714A39-B458-404E-9B56-B5268A697F53}"/>
              </a:ext>
            </a:extLst>
          </p:cNvPr>
          <p:cNvGrpSpPr>
            <a:grpSpLocks/>
          </p:cNvGrpSpPr>
          <p:nvPr/>
        </p:nvGrpSpPr>
        <p:grpSpPr bwMode="auto">
          <a:xfrm>
            <a:off x="406400" y="0"/>
            <a:ext cx="4368800" cy="2133600"/>
            <a:chOff x="336" y="0"/>
            <a:chExt cx="2064" cy="1344"/>
          </a:xfrm>
        </p:grpSpPr>
        <p:sp>
          <p:nvSpPr>
            <p:cNvPr id="96" name="Rectangle 96">
              <a:extLst>
                <a:ext uri="{FF2B5EF4-FFF2-40B4-BE49-F238E27FC236}">
                  <a16:creationId xmlns:a16="http://schemas.microsoft.com/office/drawing/2014/main" id="{F591996A-D497-4FD4-AF8B-2273D784F3DE}"/>
                </a:ext>
              </a:extLst>
            </p:cNvPr>
            <p:cNvSpPr>
              <a:spLocks noChangeArrowheads="1"/>
            </p:cNvSpPr>
            <p:nvPr/>
          </p:nvSpPr>
          <p:spPr bwMode="auto">
            <a:xfrm>
              <a:off x="1008" y="672"/>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97" name="Rectangle 97">
              <a:extLst>
                <a:ext uri="{FF2B5EF4-FFF2-40B4-BE49-F238E27FC236}">
                  <a16:creationId xmlns:a16="http://schemas.microsoft.com/office/drawing/2014/main" id="{627FAB2B-5F81-4DBD-8427-31FB343B5E2C}"/>
                </a:ext>
              </a:extLst>
            </p:cNvPr>
            <p:cNvSpPr>
              <a:spLocks noChangeArrowheads="1"/>
            </p:cNvSpPr>
            <p:nvPr/>
          </p:nvSpPr>
          <p:spPr bwMode="auto">
            <a:xfrm>
              <a:off x="1344" y="1008"/>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98" name="Rectangle 98">
              <a:extLst>
                <a:ext uri="{FF2B5EF4-FFF2-40B4-BE49-F238E27FC236}">
                  <a16:creationId xmlns:a16="http://schemas.microsoft.com/office/drawing/2014/main" id="{0C3BC3E2-510C-45B6-859F-69FFDDC1832D}"/>
                </a:ext>
              </a:extLst>
            </p:cNvPr>
            <p:cNvSpPr>
              <a:spLocks noChangeArrowheads="1"/>
            </p:cNvSpPr>
            <p:nvPr/>
          </p:nvSpPr>
          <p:spPr bwMode="auto">
            <a:xfrm>
              <a:off x="1728" y="336"/>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99" name="Rectangle 99">
              <a:extLst>
                <a:ext uri="{FF2B5EF4-FFF2-40B4-BE49-F238E27FC236}">
                  <a16:creationId xmlns:a16="http://schemas.microsoft.com/office/drawing/2014/main" id="{E9A271E3-2FEA-4398-91B9-2EA35524F8F4}"/>
                </a:ext>
              </a:extLst>
            </p:cNvPr>
            <p:cNvSpPr>
              <a:spLocks noChangeArrowheads="1"/>
            </p:cNvSpPr>
            <p:nvPr/>
          </p:nvSpPr>
          <p:spPr bwMode="auto">
            <a:xfrm>
              <a:off x="2064" y="672"/>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0" name="Rectangle 100">
              <a:extLst>
                <a:ext uri="{FF2B5EF4-FFF2-40B4-BE49-F238E27FC236}">
                  <a16:creationId xmlns:a16="http://schemas.microsoft.com/office/drawing/2014/main" id="{5AA2B001-8A7B-462D-BA09-DDA91FEB71CC}"/>
                </a:ext>
              </a:extLst>
            </p:cNvPr>
            <p:cNvSpPr>
              <a:spLocks noChangeArrowheads="1"/>
            </p:cNvSpPr>
            <p:nvPr/>
          </p:nvSpPr>
          <p:spPr bwMode="auto">
            <a:xfrm>
              <a:off x="672" y="336"/>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1" name="Rectangle 101">
              <a:extLst>
                <a:ext uri="{FF2B5EF4-FFF2-40B4-BE49-F238E27FC236}">
                  <a16:creationId xmlns:a16="http://schemas.microsoft.com/office/drawing/2014/main" id="{6BB1D14F-760E-40FB-9105-8233C0C59ECC}"/>
                </a:ext>
              </a:extLst>
            </p:cNvPr>
            <p:cNvSpPr>
              <a:spLocks noChangeArrowheads="1"/>
            </p:cNvSpPr>
            <p:nvPr/>
          </p:nvSpPr>
          <p:spPr bwMode="auto">
            <a:xfrm>
              <a:off x="336" y="0"/>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grpSp>
      <p:sp>
        <p:nvSpPr>
          <p:cNvPr id="102" name="Rectangle 102">
            <a:extLst>
              <a:ext uri="{FF2B5EF4-FFF2-40B4-BE49-F238E27FC236}">
                <a16:creationId xmlns:a16="http://schemas.microsoft.com/office/drawing/2014/main" id="{D9E444C2-DBBB-4660-A97B-AFF985CC03B3}"/>
              </a:ext>
            </a:extLst>
          </p:cNvPr>
          <p:cNvSpPr>
            <a:spLocks noChangeArrowheads="1"/>
          </p:cNvSpPr>
          <p:nvPr/>
        </p:nvSpPr>
        <p:spPr bwMode="auto">
          <a:xfrm>
            <a:off x="1828800" y="1066800"/>
            <a:ext cx="711200" cy="53340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3" name="Rectangle 103">
            <a:extLst>
              <a:ext uri="{FF2B5EF4-FFF2-40B4-BE49-F238E27FC236}">
                <a16:creationId xmlns:a16="http://schemas.microsoft.com/office/drawing/2014/main" id="{14D544BD-5583-445C-B108-53E33E09FB06}"/>
              </a:ext>
            </a:extLst>
          </p:cNvPr>
          <p:cNvSpPr>
            <a:spLocks noChangeArrowheads="1"/>
          </p:cNvSpPr>
          <p:nvPr/>
        </p:nvSpPr>
        <p:spPr bwMode="auto">
          <a:xfrm>
            <a:off x="2540000" y="1600200"/>
            <a:ext cx="711200" cy="533400"/>
          </a:xfrm>
          <a:prstGeom prst="rect">
            <a:avLst/>
          </a:prstGeom>
          <a:solidFill>
            <a:schemeClr val="accent1"/>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4" name="Rectangle 104">
            <a:extLst>
              <a:ext uri="{FF2B5EF4-FFF2-40B4-BE49-F238E27FC236}">
                <a16:creationId xmlns:a16="http://schemas.microsoft.com/office/drawing/2014/main" id="{3C695B6F-80F0-4B5A-A01C-4FECE40D6EE0}"/>
              </a:ext>
            </a:extLst>
          </p:cNvPr>
          <p:cNvSpPr>
            <a:spLocks noChangeArrowheads="1"/>
          </p:cNvSpPr>
          <p:nvPr/>
        </p:nvSpPr>
        <p:spPr bwMode="auto">
          <a:xfrm>
            <a:off x="3352800" y="533400"/>
            <a:ext cx="711200" cy="533400"/>
          </a:xfrm>
          <a:prstGeom prst="rect">
            <a:avLst/>
          </a:prstGeom>
          <a:solidFill>
            <a:schemeClr val="accent1"/>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5" name="Rectangle 105">
            <a:extLst>
              <a:ext uri="{FF2B5EF4-FFF2-40B4-BE49-F238E27FC236}">
                <a16:creationId xmlns:a16="http://schemas.microsoft.com/office/drawing/2014/main" id="{0787C1AB-19DF-4DF5-86C9-A0DEB5916DA0}"/>
              </a:ext>
            </a:extLst>
          </p:cNvPr>
          <p:cNvSpPr>
            <a:spLocks noChangeArrowheads="1"/>
          </p:cNvSpPr>
          <p:nvPr/>
        </p:nvSpPr>
        <p:spPr bwMode="auto">
          <a:xfrm>
            <a:off x="4091517" y="1066800"/>
            <a:ext cx="785283" cy="609600"/>
          </a:xfrm>
          <a:prstGeom prst="rect">
            <a:avLst/>
          </a:prstGeom>
          <a:solidFill>
            <a:schemeClr val="bg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6" name="Rectangle 106">
            <a:extLst>
              <a:ext uri="{FF2B5EF4-FFF2-40B4-BE49-F238E27FC236}">
                <a16:creationId xmlns:a16="http://schemas.microsoft.com/office/drawing/2014/main" id="{D62255B0-3599-4A49-AEDF-33513906E7C0}"/>
              </a:ext>
            </a:extLst>
          </p:cNvPr>
          <p:cNvSpPr>
            <a:spLocks noChangeArrowheads="1"/>
          </p:cNvSpPr>
          <p:nvPr/>
        </p:nvSpPr>
        <p:spPr bwMode="auto">
          <a:xfrm>
            <a:off x="1117600" y="533400"/>
            <a:ext cx="711200" cy="533400"/>
          </a:xfrm>
          <a:prstGeom prst="rect">
            <a:avLst/>
          </a:prstGeom>
          <a:solidFill>
            <a:schemeClr val="tx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7" name="Rectangle 107">
            <a:extLst>
              <a:ext uri="{FF2B5EF4-FFF2-40B4-BE49-F238E27FC236}">
                <a16:creationId xmlns:a16="http://schemas.microsoft.com/office/drawing/2014/main" id="{8AD30F8F-22DB-4179-9255-CBED47E9FD78}"/>
              </a:ext>
            </a:extLst>
          </p:cNvPr>
          <p:cNvSpPr>
            <a:spLocks noChangeArrowheads="1"/>
          </p:cNvSpPr>
          <p:nvPr/>
        </p:nvSpPr>
        <p:spPr bwMode="auto">
          <a:xfrm>
            <a:off x="406400" y="0"/>
            <a:ext cx="711200" cy="533400"/>
          </a:xfrm>
          <a:prstGeom prst="rect">
            <a:avLst/>
          </a:prstGeom>
          <a:solidFill>
            <a:schemeClr val="bg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grpSp>
        <p:nvGrpSpPr>
          <p:cNvPr id="108" name="Group 108">
            <a:extLst>
              <a:ext uri="{FF2B5EF4-FFF2-40B4-BE49-F238E27FC236}">
                <a16:creationId xmlns:a16="http://schemas.microsoft.com/office/drawing/2014/main" id="{F6624B60-70C1-43EE-973B-481FD887F146}"/>
              </a:ext>
            </a:extLst>
          </p:cNvPr>
          <p:cNvGrpSpPr>
            <a:grpSpLocks/>
          </p:cNvGrpSpPr>
          <p:nvPr/>
        </p:nvGrpSpPr>
        <p:grpSpPr bwMode="auto">
          <a:xfrm>
            <a:off x="4064000" y="3352800"/>
            <a:ext cx="4368800" cy="211138"/>
            <a:chOff x="1824" y="2640"/>
            <a:chExt cx="2064" cy="133"/>
          </a:xfrm>
        </p:grpSpPr>
        <p:sp>
          <p:nvSpPr>
            <p:cNvPr id="109" name="Line 109">
              <a:extLst>
                <a:ext uri="{FF2B5EF4-FFF2-40B4-BE49-F238E27FC236}">
                  <a16:creationId xmlns:a16="http://schemas.microsoft.com/office/drawing/2014/main" id="{484ADDD9-1AA9-4734-A05C-026FCC3B0964}"/>
                </a:ext>
              </a:extLst>
            </p:cNvPr>
            <p:cNvSpPr>
              <a:spLocks noChangeShapeType="1"/>
            </p:cNvSpPr>
            <p:nvPr/>
          </p:nvSpPr>
          <p:spPr bwMode="auto">
            <a:xfrm>
              <a:off x="1824" y="2711"/>
              <a:ext cx="206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Rectangle 110">
              <a:extLst>
                <a:ext uri="{FF2B5EF4-FFF2-40B4-BE49-F238E27FC236}">
                  <a16:creationId xmlns:a16="http://schemas.microsoft.com/office/drawing/2014/main" id="{86B62244-A522-4F9A-A16D-800B0762F5A5}"/>
                </a:ext>
              </a:extLst>
            </p:cNvPr>
            <p:cNvSpPr>
              <a:spLocks noChangeArrowheads="1"/>
            </p:cNvSpPr>
            <p:nvPr/>
          </p:nvSpPr>
          <p:spPr bwMode="auto">
            <a:xfrm>
              <a:off x="2592" y="2640"/>
              <a:ext cx="133" cy="133"/>
            </a:xfrm>
            <a:prstGeom prst="rect">
              <a:avLst/>
            </a:prstGeom>
            <a:solidFill>
              <a:schemeClr val="accent2"/>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11" name="Rectangle 111">
              <a:extLst>
                <a:ext uri="{FF2B5EF4-FFF2-40B4-BE49-F238E27FC236}">
                  <a16:creationId xmlns:a16="http://schemas.microsoft.com/office/drawing/2014/main" id="{B0397D3A-4228-4E19-B601-5D3817FEA7CA}"/>
                </a:ext>
              </a:extLst>
            </p:cNvPr>
            <p:cNvSpPr>
              <a:spLocks noChangeArrowheads="1"/>
            </p:cNvSpPr>
            <p:nvPr/>
          </p:nvSpPr>
          <p:spPr bwMode="auto">
            <a:xfrm>
              <a:off x="2784" y="2640"/>
              <a:ext cx="133" cy="133"/>
            </a:xfrm>
            <a:prstGeom prst="rect">
              <a:avLst/>
            </a:prstGeom>
            <a:solidFill>
              <a:schemeClr val="bg2"/>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12" name="Rectangle 112">
              <a:extLst>
                <a:ext uri="{FF2B5EF4-FFF2-40B4-BE49-F238E27FC236}">
                  <a16:creationId xmlns:a16="http://schemas.microsoft.com/office/drawing/2014/main" id="{AD790074-D49B-4AB4-8BE3-48FF377391D2}"/>
                </a:ext>
              </a:extLst>
            </p:cNvPr>
            <p:cNvSpPr>
              <a:spLocks noChangeArrowheads="1"/>
            </p:cNvSpPr>
            <p:nvPr/>
          </p:nvSpPr>
          <p:spPr bwMode="auto">
            <a:xfrm>
              <a:off x="2976" y="2640"/>
              <a:ext cx="133" cy="133"/>
            </a:xfrm>
            <a:prstGeom prst="rect">
              <a:avLst/>
            </a:prstGeom>
            <a:solidFill>
              <a:schemeClr val="accent1"/>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grpSp>
      <p:pic>
        <p:nvPicPr>
          <p:cNvPr id="113" name="Picture 113" descr="earth">
            <a:extLst>
              <a:ext uri="{FF2B5EF4-FFF2-40B4-BE49-F238E27FC236}">
                <a16:creationId xmlns:a16="http://schemas.microsoft.com/office/drawing/2014/main" id="{33BFA73B-506E-4254-B653-9E6B1FA28344}"/>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363200" y="609601"/>
            <a:ext cx="1219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712063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lnSpc>
                <a:spcPct val="150000"/>
              </a:lnSpc>
              <a:buNone/>
              <a:defRPr sz="24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en-US" dirty="0"/>
              <a:t>Sub-topic and Instructor</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rgbClr val="005BBB"/>
                </a:solidFill>
                <a:latin typeface="微软雅黑" panose="020B0503020204020204" pitchFamily="34" charset="-122"/>
                <a:ea typeface="微软雅黑" panose="020B0503020204020204" pitchFamily="34" charset="-122"/>
                <a:cs typeface="Arial" panose="020B0604020202090204" pitchFamily="34" charset="0"/>
              </a:defRPr>
            </a:lvl1pPr>
          </a:lstStyle>
          <a:p>
            <a:r>
              <a:rPr lang="en-US" dirty="0"/>
              <a:t>Presentation</a:t>
            </a:r>
            <a:br>
              <a:rPr lang="en-US" dirty="0"/>
            </a:br>
            <a:r>
              <a:rPr lang="en-US" dirty="0"/>
              <a:t>Title</a:t>
            </a:r>
          </a:p>
        </p:txBody>
      </p:sp>
      <p:pic>
        <p:nvPicPr>
          <p:cNvPr id="6" name="Picture 6" descr="https://www.whu.edu.cn/ch_template/img/logo.png">
            <a:extLst>
              <a:ext uri="{FF2B5EF4-FFF2-40B4-BE49-F238E27FC236}">
                <a16:creationId xmlns:a16="http://schemas.microsoft.com/office/drawing/2014/main" id="{ECCDE6CA-D540-42DE-8944-FAE915321D4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368" y="5910944"/>
            <a:ext cx="2057332" cy="65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239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10" name="Text Placeholder 2"/>
          <p:cNvSpPr>
            <a:spLocks noGrp="1"/>
          </p:cNvSpPr>
          <p:nvPr>
            <p:ph type="body" idx="10" hasCustomPrompt="1"/>
          </p:nvPr>
        </p:nvSpPr>
        <p:spPr>
          <a:xfrm>
            <a:off x="566928" y="1084998"/>
            <a:ext cx="10515600" cy="5202914"/>
          </a:xfrm>
          <a:prstGeom prst="rect">
            <a:avLst/>
          </a:prstGeom>
        </p:spPr>
        <p:txBody>
          <a:bodyPr lIns="182880" rIns="18288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nSpc>
                <a:spcPct val="150000"/>
              </a:lnSpc>
              <a:buFont typeface="Arial" panose="020B0604020202020204" pitchFamily="34" charset="0"/>
              <a:buChar char="•"/>
              <a:defRPr sz="1800">
                <a:solidFill>
                  <a:schemeClr val="tx1"/>
                </a:solidFill>
                <a:latin typeface="微软雅黑" panose="020B0503020204020204" pitchFamily="34" charset="-122"/>
                <a:ea typeface="微软雅黑" panose="020B0503020204020204" pitchFamily="34" charset="-122"/>
              </a:defRPr>
            </a:lvl2pPr>
            <a:lvl3pPr marL="914400" indent="0">
              <a:lnSpc>
                <a:spcPct val="150000"/>
              </a:lnSpc>
              <a:buNone/>
              <a:defRPr sz="1600">
                <a:solidFill>
                  <a:schemeClr val="tx1">
                    <a:tint val="75000"/>
                  </a:schemeClr>
                </a:solidFill>
                <a:latin typeface="微软雅黑" panose="020B0503020204020204" pitchFamily="34" charset="-122"/>
                <a:ea typeface="微软雅黑" panose="020B0503020204020204" pitchFamily="34" charset="-122"/>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First Level Text</a:t>
            </a:r>
          </a:p>
          <a:p>
            <a:pPr lvl="1"/>
            <a:r>
              <a:rPr lang="en-US" dirty="0"/>
              <a:t>Second Level Text</a:t>
            </a:r>
          </a:p>
          <a:p>
            <a:pPr lvl="2"/>
            <a:r>
              <a:rPr lang="en-US" dirty="0"/>
              <a:t>Third Level Text</a:t>
            </a:r>
          </a:p>
        </p:txBody>
      </p:sp>
      <p:sp>
        <p:nvSpPr>
          <p:cNvPr id="9" name="Title Placeholder 12"/>
          <p:cNvSpPr txBox="1">
            <a:spLocks/>
          </p:cNvSpPr>
          <p:nvPr userDrawn="1"/>
        </p:nvSpPr>
        <p:spPr>
          <a:xfrm>
            <a:off x="566928" y="183773"/>
            <a:ext cx="10515600" cy="640737"/>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3200" b="0" kern="1200" baseline="0">
                <a:solidFill>
                  <a:schemeClr val="tx2"/>
                </a:solidFill>
                <a:latin typeface="微软雅黑" panose="020B0503020204020204" pitchFamily="34" charset="-122"/>
                <a:ea typeface="微软雅黑" panose="020B0503020204020204" pitchFamily="34" charset="-122"/>
                <a:cs typeface="Georgia" panose="02040802050405020203" charset="0"/>
              </a:defRPr>
            </a:lvl1pPr>
          </a:lstStyle>
          <a:p>
            <a:endParaRPr lang="en-US" dirty="0"/>
          </a:p>
        </p:txBody>
      </p:sp>
    </p:spTree>
    <p:extLst>
      <p:ext uri="{BB962C8B-B14F-4D97-AF65-F5344CB8AC3E}">
        <p14:creationId xmlns:p14="http://schemas.microsoft.com/office/powerpoint/2010/main" val="2279277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10515600" cy="3732425"/>
          </a:xfrm>
          <a:prstGeom prst="rect">
            <a:avLst/>
          </a:prstGeom>
        </p:spPr>
        <p:txBody>
          <a:bodyPr lIns="182880" rIns="18288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nSpc>
                <a:spcPct val="150000"/>
              </a:lnSpc>
              <a:buFont typeface="Arial" panose="020B0604020202090204" pitchFamily="34" charset="0"/>
              <a:buChar char="−"/>
              <a:defRPr sz="1800">
                <a:solidFill>
                  <a:schemeClr val="tx1"/>
                </a:solidFill>
                <a:latin typeface="微软雅黑" panose="020B0503020204020204" pitchFamily="34" charset="-122"/>
                <a:ea typeface="微软雅黑" panose="020B0503020204020204" pitchFamily="34" charset="-122"/>
              </a:defRPr>
            </a:lvl2pPr>
            <a:lvl3pPr marL="914400" indent="0">
              <a:lnSpc>
                <a:spcPct val="150000"/>
              </a:lnSpc>
              <a:buNone/>
              <a:defRPr sz="1600">
                <a:solidFill>
                  <a:schemeClr val="tx1">
                    <a:tint val="75000"/>
                  </a:schemeClr>
                </a:solidFill>
                <a:latin typeface="微软雅黑" panose="020B0503020204020204" pitchFamily="34" charset="-122"/>
                <a:ea typeface="微软雅黑" panose="020B0503020204020204" pitchFamily="34" charset="-122"/>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First Level Text</a:t>
            </a:r>
          </a:p>
          <a:p>
            <a:pPr lvl="1"/>
            <a:r>
              <a:rPr lang="en-US" dirty="0"/>
              <a:t>Second Level Text</a:t>
            </a:r>
          </a:p>
          <a:p>
            <a:pPr lvl="2"/>
            <a:r>
              <a:rPr lang="en-US" dirty="0"/>
              <a:t>Third Level Text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baseline="0">
                <a:latin typeface="微软雅黑" panose="020B0503020204020204" pitchFamily="34" charset="-122"/>
                <a:ea typeface="微软雅黑" panose="020B0503020204020204" pitchFamily="34" charset="-122"/>
              </a:defRPr>
            </a:lvl1pPr>
          </a:lstStyle>
          <a:p>
            <a:r>
              <a:rPr lang="en-US" dirty="0"/>
              <a:t>Click to edit title</a:t>
            </a:r>
          </a:p>
        </p:txBody>
      </p:sp>
    </p:spTree>
    <p:extLst>
      <p:ext uri="{BB962C8B-B14F-4D97-AF65-F5344CB8AC3E}">
        <p14:creationId xmlns:p14="http://schemas.microsoft.com/office/powerpoint/2010/main" val="263026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包含图片的标题幻灯片">
    <p:spTree>
      <p:nvGrpSpPr>
        <p:cNvPr id="1" name=""/>
        <p:cNvGrpSpPr/>
        <p:nvPr/>
      </p:nvGrpSpPr>
      <p:grpSpPr>
        <a:xfrm>
          <a:off x="0" y="0"/>
          <a:ext cx="0" cy="0"/>
          <a:chOff x="0" y="0"/>
          <a:chExt cx="0" cy="0"/>
        </a:xfrm>
      </p:grpSpPr>
      <p:grpSp>
        <p:nvGrpSpPr>
          <p:cNvPr id="5" name="组 12">
            <a:extLst>
              <a:ext uri="{FF2B5EF4-FFF2-40B4-BE49-F238E27FC236}">
                <a16:creationId xmlns:a16="http://schemas.microsoft.com/office/drawing/2014/main" id="{5A4554A7-C4FD-45DD-9E28-99D92237C64B}"/>
              </a:ext>
            </a:extLst>
          </p:cNvPr>
          <p:cNvGrpSpPr>
            <a:grpSpLocks/>
          </p:cNvGrpSpPr>
          <p:nvPr/>
        </p:nvGrpSpPr>
        <p:grpSpPr bwMode="auto">
          <a:xfrm rot="10800000">
            <a:off x="0" y="5673725"/>
            <a:ext cx="12192000" cy="63500"/>
            <a:chOff x="507492" y="1501519"/>
            <a:chExt cx="8129016" cy="63125"/>
          </a:xfrm>
        </p:grpSpPr>
        <p:cxnSp>
          <p:nvCxnSpPr>
            <p:cNvPr id="6" name="直接连接符 5">
              <a:extLst>
                <a:ext uri="{FF2B5EF4-FFF2-40B4-BE49-F238E27FC236}">
                  <a16:creationId xmlns:a16="http://schemas.microsoft.com/office/drawing/2014/main" id="{7E5A6D3F-DC75-4EDD-9F5A-2AE6B4B99331}"/>
                </a:ext>
              </a:extLst>
            </p:cNvPr>
            <p:cNvCxnSpPr/>
            <p:nvPr/>
          </p:nvCxnSpPr>
          <p:spPr>
            <a:xfrm>
              <a:off x="508550" y="1564644"/>
              <a:ext cx="8129017"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8FD41D-14D1-4E09-8F5D-3805E4318948}"/>
                </a:ext>
              </a:extLst>
            </p:cNvPr>
            <p:cNvCxnSpPr/>
            <p:nvPr/>
          </p:nvCxnSpPr>
          <p:spPr>
            <a:xfrm>
              <a:off x="508550" y="1501519"/>
              <a:ext cx="8129017"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9" name="组 13">
            <a:extLst>
              <a:ext uri="{FF2B5EF4-FFF2-40B4-BE49-F238E27FC236}">
                <a16:creationId xmlns:a16="http://schemas.microsoft.com/office/drawing/2014/main" id="{DAD57409-A17D-4F2D-AD0B-6551B90D7E87}"/>
              </a:ext>
            </a:extLst>
          </p:cNvPr>
          <p:cNvGrpSpPr>
            <a:grpSpLocks/>
          </p:cNvGrpSpPr>
          <p:nvPr/>
        </p:nvGrpSpPr>
        <p:grpSpPr bwMode="auto">
          <a:xfrm>
            <a:off x="0" y="1114425"/>
            <a:ext cx="12192000" cy="63500"/>
            <a:chOff x="507492" y="1501519"/>
            <a:chExt cx="8129016" cy="63125"/>
          </a:xfrm>
        </p:grpSpPr>
        <p:cxnSp>
          <p:nvCxnSpPr>
            <p:cNvPr id="10" name="直接连接符​ 14">
              <a:extLst>
                <a:ext uri="{FF2B5EF4-FFF2-40B4-BE49-F238E27FC236}">
                  <a16:creationId xmlns:a16="http://schemas.microsoft.com/office/drawing/2014/main" id="{8A1D98C7-0844-49ED-9320-2B14ABE4209D}"/>
                </a:ext>
              </a:extLst>
            </p:cNvPr>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1C9C4D0-242B-4E8D-8D7E-3B288453B1B5}"/>
                </a:ext>
              </a:extLst>
            </p:cNvPr>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EBA7F444-7FE2-45AD-9040-A0AE5CC00DB6}"/>
              </a:ext>
            </a:extLst>
          </p:cNvPr>
          <p:cNvSpPr/>
          <p:nvPr/>
        </p:nvSpPr>
        <p:spPr>
          <a:xfrm>
            <a:off x="0" y="577850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51BA1ABB-0EA4-4339-8E99-5FE3B45442AD}"/>
              </a:ext>
            </a:extLst>
          </p:cNvPr>
          <p:cNvSpPr/>
          <p:nvPr/>
        </p:nvSpPr>
        <p:spPr>
          <a:xfrm>
            <a:off x="0" y="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pic>
        <p:nvPicPr>
          <p:cNvPr id="14" name="图片 19">
            <a:extLst>
              <a:ext uri="{FF2B5EF4-FFF2-40B4-BE49-F238E27FC236}">
                <a16:creationId xmlns:a16="http://schemas.microsoft.com/office/drawing/2014/main" id="{69DB0B6F-A15B-4EAE-98A9-81421DA73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138" y="114300"/>
            <a:ext cx="5249862"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33847" y="1876461"/>
            <a:ext cx="5734050" cy="2219691"/>
          </a:xfrm>
          <a:prstGeom prst="rect">
            <a:avLst/>
          </a:prstGeom>
        </p:spPr>
        <p:txBody>
          <a:bodyPr rtlCol="0" anchor="ctr">
            <a:normAutofit/>
          </a:bodyPr>
          <a:lstStyle>
            <a:lvl1pPr algn="ctr" rtl="0">
              <a:defRPr sz="4400" cap="all" baseline="0">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633847" y="4096151"/>
            <a:ext cx="5734050" cy="955565"/>
          </a:xfrm>
        </p:spPr>
        <p:txBody>
          <a:bodyPr/>
          <a:lstStyle>
            <a:lvl1pPr marL="0" indent="0" algn="ctr"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r>
              <a:rPr lang="zh-CN" altLang="en-US" noProof="0"/>
              <a:t>单击此处编辑母版副标题样式</a:t>
            </a:r>
            <a:endParaRPr lang="zh-CN" altLang="en-US" noProof="0" dirty="0"/>
          </a:p>
        </p:txBody>
      </p:sp>
      <p:sp>
        <p:nvSpPr>
          <p:cNvPr id="8" name="图片占位符 7">
            <a:extLst>
              <a:ext uri="{FF2B5EF4-FFF2-40B4-BE49-F238E27FC236}">
                <a16:creationId xmlns:a16="http://schemas.microsoft.com/office/drawing/2014/main" id="{5D04C3D7-1EBC-4A6A-A54F-9A2042569F57}"/>
              </a:ext>
            </a:extLst>
          </p:cNvPr>
          <p:cNvSpPr>
            <a:spLocks noGrp="1"/>
          </p:cNvSpPr>
          <p:nvPr>
            <p:ph type="pic" sz="quarter" idx="10"/>
          </p:nvPr>
        </p:nvSpPr>
        <p:spPr>
          <a:xfrm>
            <a:off x="7019925" y="1203036"/>
            <a:ext cx="5172075" cy="4420321"/>
          </a:xfrm>
        </p:spPr>
        <p:txBody>
          <a:bodyPr/>
          <a:lstStyle/>
          <a:p>
            <a:pPr lvl="0"/>
            <a:r>
              <a:rPr lang="zh-CN" altLang="en-US" noProof="0"/>
              <a:t>单击图标添加图片</a:t>
            </a:r>
          </a:p>
        </p:txBody>
      </p:sp>
    </p:spTree>
    <p:extLst>
      <p:ext uri="{BB962C8B-B14F-4D97-AF65-F5344CB8AC3E}">
        <p14:creationId xmlns:p14="http://schemas.microsoft.com/office/powerpoint/2010/main" val="8931135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包含图片的标题幻灯片">
    <p:spTree>
      <p:nvGrpSpPr>
        <p:cNvPr id="1" name=""/>
        <p:cNvGrpSpPr/>
        <p:nvPr/>
      </p:nvGrpSpPr>
      <p:grpSpPr>
        <a:xfrm>
          <a:off x="0" y="0"/>
          <a:ext cx="0" cy="0"/>
          <a:chOff x="0" y="0"/>
          <a:chExt cx="0" cy="0"/>
        </a:xfrm>
      </p:grpSpPr>
      <p:grpSp>
        <p:nvGrpSpPr>
          <p:cNvPr id="3" name="组 12">
            <a:extLst>
              <a:ext uri="{FF2B5EF4-FFF2-40B4-BE49-F238E27FC236}">
                <a16:creationId xmlns:a16="http://schemas.microsoft.com/office/drawing/2014/main" id="{72BCED54-6E46-48FC-88DA-F6B5FC2D7EA7}"/>
              </a:ext>
            </a:extLst>
          </p:cNvPr>
          <p:cNvGrpSpPr>
            <a:grpSpLocks/>
          </p:cNvGrpSpPr>
          <p:nvPr/>
        </p:nvGrpSpPr>
        <p:grpSpPr bwMode="auto">
          <a:xfrm rot="10800000">
            <a:off x="0" y="5673725"/>
            <a:ext cx="12192000" cy="63500"/>
            <a:chOff x="507492" y="1501519"/>
            <a:chExt cx="8129016" cy="63125"/>
          </a:xfrm>
        </p:grpSpPr>
        <p:cxnSp>
          <p:nvCxnSpPr>
            <p:cNvPr id="4" name="直接连接符 3">
              <a:extLst>
                <a:ext uri="{FF2B5EF4-FFF2-40B4-BE49-F238E27FC236}">
                  <a16:creationId xmlns:a16="http://schemas.microsoft.com/office/drawing/2014/main" id="{458D8925-16D5-42BD-858F-F58A576E9D88}"/>
                </a:ext>
              </a:extLst>
            </p:cNvPr>
            <p:cNvCxnSpPr/>
            <p:nvPr/>
          </p:nvCxnSpPr>
          <p:spPr>
            <a:xfrm>
              <a:off x="508550" y="1564644"/>
              <a:ext cx="8129017"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92DA6EB-17B7-4BA7-B622-F67882DE99ED}"/>
                </a:ext>
              </a:extLst>
            </p:cNvPr>
            <p:cNvCxnSpPr/>
            <p:nvPr/>
          </p:nvCxnSpPr>
          <p:spPr>
            <a:xfrm>
              <a:off x="508550" y="1501519"/>
              <a:ext cx="8129017"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6" name="组 13">
            <a:extLst>
              <a:ext uri="{FF2B5EF4-FFF2-40B4-BE49-F238E27FC236}">
                <a16:creationId xmlns:a16="http://schemas.microsoft.com/office/drawing/2014/main" id="{D7FF1DF8-C51B-4D2E-A62E-F9955411A00E}"/>
              </a:ext>
            </a:extLst>
          </p:cNvPr>
          <p:cNvGrpSpPr>
            <a:grpSpLocks/>
          </p:cNvGrpSpPr>
          <p:nvPr/>
        </p:nvGrpSpPr>
        <p:grpSpPr bwMode="auto">
          <a:xfrm>
            <a:off x="0" y="1114425"/>
            <a:ext cx="12192000" cy="63500"/>
            <a:chOff x="507492" y="1501519"/>
            <a:chExt cx="8129016" cy="63125"/>
          </a:xfrm>
        </p:grpSpPr>
        <p:cxnSp>
          <p:nvCxnSpPr>
            <p:cNvPr id="7" name="直接连接符​ 14">
              <a:extLst>
                <a:ext uri="{FF2B5EF4-FFF2-40B4-BE49-F238E27FC236}">
                  <a16:creationId xmlns:a16="http://schemas.microsoft.com/office/drawing/2014/main" id="{7DA2A793-F257-4206-8D7C-E89D667F4226}"/>
                </a:ext>
              </a:extLst>
            </p:cNvPr>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F5C4C6A-6EEB-4BC9-8793-2044BE50579A}"/>
                </a:ext>
              </a:extLst>
            </p:cNvPr>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79E3C570-DE0C-4416-828C-53A973AF56F1}"/>
              </a:ext>
            </a:extLst>
          </p:cNvPr>
          <p:cNvSpPr/>
          <p:nvPr/>
        </p:nvSpPr>
        <p:spPr>
          <a:xfrm>
            <a:off x="0" y="577850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F47345E4-7F20-4C3D-B20F-1FE223125451}"/>
              </a:ext>
            </a:extLst>
          </p:cNvPr>
          <p:cNvSpPr/>
          <p:nvPr/>
        </p:nvSpPr>
        <p:spPr>
          <a:xfrm>
            <a:off x="0" y="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704994" y="2319155"/>
            <a:ext cx="10782013" cy="2219691"/>
          </a:xfrm>
          <a:prstGeom prst="rect">
            <a:avLst/>
          </a:prstGeom>
        </p:spPr>
        <p:txBody>
          <a:bodyPr rtlCol="0" anchor="ctr">
            <a:normAutofit/>
          </a:bodyPr>
          <a:lstStyle>
            <a:lvl1pPr algn="ctr" rtl="0">
              <a:defRPr sz="4400" cap="all" baseline="0">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Tree>
    <p:extLst>
      <p:ext uri="{BB962C8B-B14F-4D97-AF65-F5344CB8AC3E}">
        <p14:creationId xmlns:p14="http://schemas.microsoft.com/office/powerpoint/2010/main" val="392668966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04900" y="1600200"/>
            <a:ext cx="4914900" cy="4571999"/>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内容占位符 3"/>
          <p:cNvSpPr>
            <a:spLocks noGrp="1"/>
          </p:cNvSpPr>
          <p:nvPr>
            <p:ph sz="half" idx="2"/>
          </p:nvPr>
        </p:nvSpPr>
        <p:spPr>
          <a:xfrm>
            <a:off x="6172200" y="1600200"/>
            <a:ext cx="4914900" cy="4571999"/>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5" name="日期占位符 4">
            <a:extLst>
              <a:ext uri="{FF2B5EF4-FFF2-40B4-BE49-F238E27FC236}">
                <a16:creationId xmlns:a16="http://schemas.microsoft.com/office/drawing/2014/main" id="{BA160BB4-8698-4DCA-B032-4EA634022E96}"/>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a:latin typeface="微软雅黑" panose="020B0503020204020204" pitchFamily="34" charset="-122"/>
                <a:ea typeface="微软雅黑" panose="020B0503020204020204" pitchFamily="34" charset="-122"/>
              </a:defRPr>
            </a:lvl1pPr>
          </a:lstStyle>
          <a:p>
            <a:pPr>
              <a:defRPr/>
            </a:pPr>
            <a:r>
              <a:rPr lang="zh-CN" altLang="en-US"/>
              <a:t>​</a:t>
            </a:r>
            <a:fld id="{0EEB5E32-1EAD-45F3-8241-5D396ACC37A7}" type="datetime1">
              <a:rPr lang="en-US" altLang="zh-CN" smtClean="0"/>
              <a:pPr>
                <a:defRPr/>
              </a:pPr>
              <a:t>8/30/2022</a:t>
            </a:fld>
            <a:r>
              <a:rPr lang="zh-CN" altLang="en-US" dirty="0"/>
              <a:t>​</a:t>
            </a:r>
          </a:p>
        </p:txBody>
      </p:sp>
      <p:sp>
        <p:nvSpPr>
          <p:cNvPr id="6" name="页脚占位符 5">
            <a:extLst>
              <a:ext uri="{FF2B5EF4-FFF2-40B4-BE49-F238E27FC236}">
                <a16:creationId xmlns:a16="http://schemas.microsoft.com/office/drawing/2014/main" id="{63290B08-4D60-4EDA-8121-2B599669EC4C}"/>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a:extLst>
              <a:ext uri="{FF2B5EF4-FFF2-40B4-BE49-F238E27FC236}">
                <a16:creationId xmlns:a16="http://schemas.microsoft.com/office/drawing/2014/main" id="{FF84E56A-DCE5-4A1F-A75A-4063A0397ABC}"/>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56BB1540-D2E2-4D9C-88AE-1CC29FF01B9B}" type="slidenum">
              <a:rPr lang="en-US" altLang="zh-CN"/>
              <a:pPr>
                <a:defRPr/>
              </a:pPr>
              <a:t>‹#›</a:t>
            </a:fld>
            <a:endParaRPr lang="zh-CN" altLang="en-US" dirty="0"/>
          </a:p>
        </p:txBody>
      </p:sp>
    </p:spTree>
    <p:extLst>
      <p:ext uri="{BB962C8B-B14F-4D97-AF65-F5344CB8AC3E}">
        <p14:creationId xmlns:p14="http://schemas.microsoft.com/office/powerpoint/2010/main" val="160365199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04900" y="1600200"/>
            <a:ext cx="4919472" cy="823911"/>
          </a:xfrm>
        </p:spPr>
        <p:txBody>
          <a:bodyPr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zh-CN" altLang="en-US" noProof="0"/>
              <a:t>编辑母版文本样式</a:t>
            </a:r>
          </a:p>
        </p:txBody>
      </p:sp>
      <p:sp>
        <p:nvSpPr>
          <p:cNvPr id="4" name="内容占位符 3"/>
          <p:cNvSpPr>
            <a:spLocks noGrp="1"/>
          </p:cNvSpPr>
          <p:nvPr>
            <p:ph sz="half" idx="2"/>
          </p:nvPr>
        </p:nvSpPr>
        <p:spPr>
          <a:xfrm>
            <a:off x="1104900" y="2424112"/>
            <a:ext cx="4919472" cy="37480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5" name="文本占位符 4"/>
          <p:cNvSpPr>
            <a:spLocks noGrp="1"/>
          </p:cNvSpPr>
          <p:nvPr>
            <p:ph type="body" sz="quarter" idx="3"/>
          </p:nvPr>
        </p:nvSpPr>
        <p:spPr>
          <a:xfrm>
            <a:off x="6166110" y="1600200"/>
            <a:ext cx="4919472" cy="823911"/>
          </a:xfrm>
        </p:spPr>
        <p:txBody>
          <a:bodyPr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zh-CN" altLang="en-US" noProof="0"/>
              <a:t>编辑母版文本样式</a:t>
            </a:r>
          </a:p>
        </p:txBody>
      </p:sp>
      <p:sp>
        <p:nvSpPr>
          <p:cNvPr id="6" name="内容占位符 5"/>
          <p:cNvSpPr>
            <a:spLocks noGrp="1"/>
          </p:cNvSpPr>
          <p:nvPr>
            <p:ph sz="quarter" idx="4"/>
          </p:nvPr>
        </p:nvSpPr>
        <p:spPr>
          <a:xfrm>
            <a:off x="6166110" y="2424112"/>
            <a:ext cx="4919472" cy="37480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7" name="日期占位符 6">
            <a:extLst>
              <a:ext uri="{FF2B5EF4-FFF2-40B4-BE49-F238E27FC236}">
                <a16:creationId xmlns:a16="http://schemas.microsoft.com/office/drawing/2014/main" id="{9FC403A6-2E04-46BE-97E8-4993A4FA5ABB}"/>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smtClean="0">
                <a:latin typeface="微软雅黑" panose="020B0503020204020204" pitchFamily="34" charset="-122"/>
                <a:ea typeface="微软雅黑" panose="020B0503020204020204" pitchFamily="34" charset="-122"/>
              </a:defRPr>
            </a:lvl1pPr>
          </a:lstStyle>
          <a:p>
            <a:pPr>
              <a:defRPr/>
            </a:pPr>
            <a:fld id="{629FF192-88D5-4038-B72D-5977B01A63B7}" type="datetime1">
              <a:rPr lang="en-US" altLang="zh-CN"/>
              <a:pPr>
                <a:defRPr/>
              </a:pPr>
              <a:t>8/30/2022</a:t>
            </a:fld>
            <a:endParaRPr lang="zh-CN" altLang="en-US" dirty="0"/>
          </a:p>
        </p:txBody>
      </p:sp>
      <p:sp>
        <p:nvSpPr>
          <p:cNvPr id="8" name="页脚占位符 7">
            <a:extLst>
              <a:ext uri="{FF2B5EF4-FFF2-40B4-BE49-F238E27FC236}">
                <a16:creationId xmlns:a16="http://schemas.microsoft.com/office/drawing/2014/main" id="{FCCBE082-4921-4565-BB94-D76DD53FC703}"/>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9" name="灯片编号占位符 8">
            <a:extLst>
              <a:ext uri="{FF2B5EF4-FFF2-40B4-BE49-F238E27FC236}">
                <a16:creationId xmlns:a16="http://schemas.microsoft.com/office/drawing/2014/main" id="{7C646AA7-105F-4D49-B2BF-4302CE07ACCD}"/>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42AF2C36-E580-4EC1-A71D-5F5D700FB9E1}" type="slidenum">
              <a:rPr lang="en-US" altLang="zh-CN"/>
              <a:pPr>
                <a:defRPr/>
              </a:pPr>
              <a:t>‹#›</a:t>
            </a:fld>
            <a:endParaRPr lang="zh-CN" altLang="en-US" dirty="0"/>
          </a:p>
        </p:txBody>
      </p:sp>
    </p:spTree>
    <p:extLst>
      <p:ext uri="{BB962C8B-B14F-4D97-AF65-F5344CB8AC3E}">
        <p14:creationId xmlns:p14="http://schemas.microsoft.com/office/powerpoint/2010/main" val="182159247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p>
            <a:r>
              <a:rPr lang="zh-CN" altLang="en-US" noProof="0"/>
              <a:t>单击此处编辑母版标题样式</a:t>
            </a:r>
            <a:endParaRPr lang="zh-CN" altLang="en-US" noProof="0" dirty="0"/>
          </a:p>
        </p:txBody>
      </p:sp>
      <p:sp>
        <p:nvSpPr>
          <p:cNvPr id="3" name="灯片编号占位符 4">
            <a:extLst>
              <a:ext uri="{FF2B5EF4-FFF2-40B4-BE49-F238E27FC236}">
                <a16:creationId xmlns:a16="http://schemas.microsoft.com/office/drawing/2014/main" id="{7BE64A24-03D1-4EE2-ABE5-3F993B86CA46}"/>
              </a:ext>
            </a:extLst>
          </p:cNvPr>
          <p:cNvSpPr>
            <a:spLocks noGrp="1"/>
          </p:cNvSpPr>
          <p:nvPr>
            <p:ph type="sldNum" sz="quarter" idx="10"/>
          </p:nvPr>
        </p:nvSpPr>
        <p:spPr/>
        <p:txBody>
          <a:bodyPr/>
          <a:lstStyle>
            <a:lvl1pPr algn="r">
              <a:defRPr sz="1800" b="1" smtClean="0"/>
            </a:lvl1pPr>
          </a:lstStyle>
          <a:p>
            <a:pPr>
              <a:defRPr/>
            </a:pPr>
            <a:fld id="{B958358E-0CE9-4EEC-B3EB-F688CABC1F33}" type="slidenum">
              <a:rPr lang="en-US" altLang="zh-CN"/>
              <a:pPr>
                <a:defRPr/>
              </a:pPr>
              <a:t>‹#›</a:t>
            </a:fld>
            <a:endParaRPr lang="en-US" altLang="zh-CN" dirty="0"/>
          </a:p>
        </p:txBody>
      </p:sp>
    </p:spTree>
    <p:extLst>
      <p:ext uri="{BB962C8B-B14F-4D97-AF65-F5344CB8AC3E}">
        <p14:creationId xmlns:p14="http://schemas.microsoft.com/office/powerpoint/2010/main" val="145656508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lgn="l" rtl="0">
              <a:defRPr sz="3200"/>
            </a:lvl1pPr>
          </a:lstStyle>
          <a:p>
            <a:r>
              <a:rPr lang="zh-CN" altLang="en-US" noProof="0"/>
              <a:t>单击此处编辑母版标题样式</a:t>
            </a:r>
            <a:endParaRPr lang="zh-CN" altLang="en-US" noProof="0" dirty="0"/>
          </a:p>
        </p:txBody>
      </p:sp>
      <p:sp>
        <p:nvSpPr>
          <p:cNvPr id="3" name="内容占位符 2"/>
          <p:cNvSpPr>
            <a:spLocks noGrp="1"/>
          </p:cNvSpPr>
          <p:nvPr>
            <p:ph idx="1"/>
          </p:nvPr>
        </p:nvSpPr>
        <p:spPr>
          <a:xfrm>
            <a:off x="5641848" y="1600199"/>
            <a:ext cx="5445252" cy="4572001"/>
          </a:xfrm>
        </p:spPr>
        <p:txBody>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文本占位符 3"/>
          <p:cNvSpPr>
            <a:spLocks noGrp="1"/>
          </p:cNvSpPr>
          <p:nvPr>
            <p:ph type="body" sz="half" idx="2"/>
          </p:nvPr>
        </p:nvSpPr>
        <p:spPr>
          <a:xfrm>
            <a:off x="1104900" y="1600200"/>
            <a:ext cx="4384548" cy="4572000"/>
          </a:xfrm>
        </p:spPr>
        <p:txBody>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zh-CN" altLang="en-US" noProof="0"/>
              <a:t>编辑母版文本样式</a:t>
            </a:r>
          </a:p>
        </p:txBody>
      </p:sp>
      <p:sp>
        <p:nvSpPr>
          <p:cNvPr id="5" name="日期占位符 4">
            <a:extLst>
              <a:ext uri="{FF2B5EF4-FFF2-40B4-BE49-F238E27FC236}">
                <a16:creationId xmlns:a16="http://schemas.microsoft.com/office/drawing/2014/main" id="{1264F1D4-1A64-4F07-90B2-07F80C6E39A8}"/>
              </a:ext>
            </a:extLst>
          </p:cNvPr>
          <p:cNvSpPr>
            <a:spLocks noGrp="1"/>
          </p:cNvSpPr>
          <p:nvPr>
            <p:ph type="dt" sz="half" idx="10"/>
          </p:nvPr>
        </p:nvSpPr>
        <p:spPr>
          <a:xfrm>
            <a:off x="1104900" y="6356350"/>
            <a:ext cx="1828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fld id="{19D8F60F-EC80-4AEE-90BD-525E918B6399}" type="datetime1">
              <a:rPr lang="en-US" altLang="zh-CN"/>
              <a:pPr/>
              <a:t>8/30/2022</a:t>
            </a:fld>
            <a:endParaRPr lang="zh-CN" altLang="en-US"/>
          </a:p>
        </p:txBody>
      </p:sp>
      <p:sp>
        <p:nvSpPr>
          <p:cNvPr id="6" name="页脚占位符 5">
            <a:extLst>
              <a:ext uri="{FF2B5EF4-FFF2-40B4-BE49-F238E27FC236}">
                <a16:creationId xmlns:a16="http://schemas.microsoft.com/office/drawing/2014/main" id="{0A390804-8DB0-4DF4-B22F-7B0E43D65553}"/>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32A8D8FD-9C40-460F-A8AD-89D529BE74FF}"/>
              </a:ext>
            </a:extLst>
          </p:cNvPr>
          <p:cNvSpPr>
            <a:spLocks noGrp="1"/>
          </p:cNvSpPr>
          <p:nvPr>
            <p:ph type="sldNum" sz="quarter" idx="12"/>
          </p:nvPr>
        </p:nvSpPr>
        <p:spPr/>
        <p:txBody>
          <a:bodyPr/>
          <a:lstStyle>
            <a:lvl1pPr algn="r">
              <a:defRPr smtClean="0"/>
            </a:lvl1pPr>
          </a:lstStyle>
          <a:p>
            <a:pPr>
              <a:defRPr/>
            </a:pPr>
            <a:fld id="{6F19C638-8330-43CF-A786-978F036C2220}" type="slidenum">
              <a:rPr lang="en-US" altLang="zh-CN"/>
              <a:pPr>
                <a:defRPr/>
              </a:pPr>
              <a:t>‹#›</a:t>
            </a:fld>
            <a:endParaRPr lang="en-US" altLang="zh-CN" dirty="0"/>
          </a:p>
        </p:txBody>
      </p:sp>
    </p:spTree>
    <p:extLst>
      <p:ext uri="{BB962C8B-B14F-4D97-AF65-F5344CB8AC3E}">
        <p14:creationId xmlns:p14="http://schemas.microsoft.com/office/powerpoint/2010/main" val="227799090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lgn="l" rtl="0">
              <a:defRPr sz="3200">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4654671" y="1600199"/>
            <a:ext cx="6430912" cy="4572001"/>
          </a:xfrm>
        </p:spPr>
        <p:txBody>
          <a:bodyPr tIns="1188720"/>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lv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104900" y="1600200"/>
            <a:ext cx="3396996" cy="4572000"/>
          </a:xfrm>
        </p:spPr>
        <p:txBody>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zh-CN" altLang="en-US" noProof="0"/>
              <a:t>编辑母版文本样式</a:t>
            </a:r>
          </a:p>
        </p:txBody>
      </p:sp>
      <p:sp>
        <p:nvSpPr>
          <p:cNvPr id="5" name="日期占位符 4">
            <a:extLst>
              <a:ext uri="{FF2B5EF4-FFF2-40B4-BE49-F238E27FC236}">
                <a16:creationId xmlns:a16="http://schemas.microsoft.com/office/drawing/2014/main" id="{6B662D80-55B7-4E3C-AF8F-4E4E11C6E40A}"/>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smtClean="0">
                <a:latin typeface="微软雅黑" panose="020B0503020204020204" pitchFamily="34" charset="-122"/>
                <a:ea typeface="微软雅黑" panose="020B0503020204020204" pitchFamily="34" charset="-122"/>
              </a:defRPr>
            </a:lvl1pPr>
          </a:lstStyle>
          <a:p>
            <a:pPr>
              <a:defRPr/>
            </a:pPr>
            <a:fld id="{065553A0-293F-44C8-9DD6-980C0FE4F296}" type="datetime1">
              <a:rPr lang="en-US" altLang="zh-CN"/>
              <a:pPr>
                <a:defRPr/>
              </a:pPr>
              <a:t>8/30/2022</a:t>
            </a:fld>
            <a:r>
              <a:rPr lang="zh-CN" altLang="en-US" dirty="0"/>
              <a:t>​</a:t>
            </a:r>
          </a:p>
        </p:txBody>
      </p:sp>
      <p:sp>
        <p:nvSpPr>
          <p:cNvPr id="6" name="页脚占位符 5">
            <a:extLst>
              <a:ext uri="{FF2B5EF4-FFF2-40B4-BE49-F238E27FC236}">
                <a16:creationId xmlns:a16="http://schemas.microsoft.com/office/drawing/2014/main" id="{99CA637F-2BE8-440B-9652-3BD7F2BBAB4D}"/>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a:extLst>
              <a:ext uri="{FF2B5EF4-FFF2-40B4-BE49-F238E27FC236}">
                <a16:creationId xmlns:a16="http://schemas.microsoft.com/office/drawing/2014/main" id="{E5F30169-687A-4B52-99AA-D11E63E492FA}"/>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B7686533-5085-49CD-84C5-02730EC0AE39}" type="slidenum">
              <a:rPr lang="en-US" altLang="zh-CN"/>
              <a:pPr>
                <a:defRPr/>
              </a:pPr>
              <a:t>‹#›</a:t>
            </a:fld>
            <a:endParaRPr lang="zh-CN" altLang="en-US" dirty="0"/>
          </a:p>
        </p:txBody>
      </p:sp>
    </p:spTree>
    <p:extLst>
      <p:ext uri="{BB962C8B-B14F-4D97-AF65-F5344CB8AC3E}">
        <p14:creationId xmlns:p14="http://schemas.microsoft.com/office/powerpoint/2010/main" val="48498101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垂直排列标题与文本">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6A723ACC-3433-4911-9CC0-8BF21E591ED5}"/>
              </a:ext>
            </a:extLst>
          </p:cNvPr>
          <p:cNvSpPr>
            <a:spLocks noGrp="1"/>
          </p:cNvSpPr>
          <p:nvPr>
            <p:ph type="sldNum" sz="quarter" idx="10"/>
          </p:nvPr>
        </p:nvSpPr>
        <p:spPr/>
        <p:txBody>
          <a:bodyPr/>
          <a:lstStyle>
            <a:lvl1pPr algn="r">
              <a:defRPr smtClean="0"/>
            </a:lvl1pPr>
          </a:lstStyle>
          <a:p>
            <a:pPr>
              <a:defRPr/>
            </a:pPr>
            <a:fld id="{52A84EC4-4EBA-4DF6-A675-C66C262CDDC6}" type="slidenum">
              <a:rPr lang="en-US" altLang="zh-CN"/>
              <a:pPr>
                <a:defRPr/>
              </a:pPr>
              <a:t>‹#›</a:t>
            </a:fld>
            <a:endParaRPr lang="en-US" altLang="zh-CN" dirty="0"/>
          </a:p>
        </p:txBody>
      </p:sp>
    </p:spTree>
    <p:extLst>
      <p:ext uri="{BB962C8B-B14F-4D97-AF65-F5344CB8AC3E}">
        <p14:creationId xmlns:p14="http://schemas.microsoft.com/office/powerpoint/2010/main" val="417569029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769A67FC-4D82-4A9D-8527-238D27443B2E}"/>
              </a:ext>
            </a:extLst>
          </p:cNvPr>
          <p:cNvSpPr>
            <a:spLocks noGrp="1" noChangeArrowheads="1"/>
          </p:cNvSpPr>
          <p:nvPr>
            <p:ph type="title"/>
          </p:nvPr>
        </p:nvSpPr>
        <p:spPr bwMode="auto">
          <a:xfrm>
            <a:off x="1104900"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p>
            <a:pPr lvl="0"/>
            <a:r>
              <a:rPr lang="zh-CN" altLang="en-US"/>
              <a:t>单击此处编辑母版标题样式</a:t>
            </a:r>
          </a:p>
        </p:txBody>
      </p:sp>
      <p:sp>
        <p:nvSpPr>
          <p:cNvPr id="3" name="文本占位符 2">
            <a:extLst>
              <a:ext uri="{FF2B5EF4-FFF2-40B4-BE49-F238E27FC236}">
                <a16:creationId xmlns:a16="http://schemas.microsoft.com/office/drawing/2014/main" id="{46F61068-A008-401E-B276-5F65F8ACA36B}"/>
              </a:ext>
            </a:extLst>
          </p:cNvPr>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a:p>
            <a:pPr lvl="5"/>
            <a:r>
              <a:rPr lang="zh-CN" altLang="en-US" noProof="0" dirty="0"/>
              <a:t>第六级</a:t>
            </a:r>
          </a:p>
          <a:p>
            <a:pPr lvl="6"/>
            <a:r>
              <a:rPr lang="zh-CN" altLang="en-US" noProof="0" dirty="0"/>
              <a:t>第七级</a:t>
            </a:r>
          </a:p>
          <a:p>
            <a:pPr lvl="7"/>
            <a:r>
              <a:rPr lang="zh-CN" altLang="en-US" noProof="0" dirty="0"/>
              <a:t>第八级</a:t>
            </a:r>
          </a:p>
          <a:p>
            <a:pPr lvl="8"/>
            <a:r>
              <a:rPr lang="zh-CN" altLang="en-US" noProof="0" dirty="0"/>
              <a:t>第九级</a:t>
            </a:r>
          </a:p>
        </p:txBody>
      </p:sp>
      <p:sp>
        <p:nvSpPr>
          <p:cNvPr id="5" name="页脚占位符 4">
            <a:extLst>
              <a:ext uri="{FF2B5EF4-FFF2-40B4-BE49-F238E27FC236}">
                <a16:creationId xmlns:a16="http://schemas.microsoft.com/office/drawing/2014/main" id="{2D277A22-C957-46B1-ADE0-FF570BD7E7D6}"/>
              </a:ext>
            </a:extLst>
          </p:cNvPr>
          <p:cNvSpPr>
            <a:spLocks noGrp="1"/>
          </p:cNvSpPr>
          <p:nvPr>
            <p:ph type="ftr" sz="quarter" idx="3"/>
          </p:nvPr>
        </p:nvSpPr>
        <p:spPr>
          <a:xfrm>
            <a:off x="2933700" y="6356350"/>
            <a:ext cx="6324600" cy="365125"/>
          </a:xfrm>
          <a:prstGeom prst="rect">
            <a:avLst/>
          </a:prstGeom>
        </p:spPr>
        <p:txBody>
          <a:bodyPr vert="horz" lIns="0" tIns="45720" rIns="0" bIns="45720" rtlCol="0" anchor="ctr"/>
          <a:lstStyle>
            <a:lvl1pPr algn="ctr" rtl="0" eaLnBrk="1" fontAlgn="auto" hangingPunct="1">
              <a:spcBef>
                <a:spcPts val="0"/>
              </a:spcBef>
              <a:spcAft>
                <a:spcPts val="0"/>
              </a:spcAft>
              <a:defRPr sz="1200" dirty="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幻灯片编号占位符 5">
            <a:extLst>
              <a:ext uri="{FF2B5EF4-FFF2-40B4-BE49-F238E27FC236}">
                <a16:creationId xmlns:a16="http://schemas.microsoft.com/office/drawing/2014/main" id="{D441CEE8-2EDE-4A90-B6AC-5AA678D044E7}"/>
              </a:ext>
            </a:extLst>
          </p:cNvPr>
          <p:cNvSpPr>
            <a:spLocks noGrp="1"/>
          </p:cNvSpPr>
          <p:nvPr>
            <p:ph type="sldNum" sz="quarter" idx="4"/>
          </p:nvPr>
        </p:nvSpPr>
        <p:spPr>
          <a:xfrm>
            <a:off x="9256713" y="6356350"/>
            <a:ext cx="1828800" cy="365125"/>
          </a:xfrm>
          <a:prstGeom prst="rect">
            <a:avLst/>
          </a:prstGeom>
        </p:spPr>
        <p:txBody>
          <a:bodyPr vert="horz" lIns="0" tIns="45720" rIns="0" bIns="45720" rtlCol="0" anchor="ctr"/>
          <a:lstStyle>
            <a:lvl1pPr algn="r" rtl="0" eaLnBrk="1" fontAlgn="auto" hangingPunct="1">
              <a:spcBef>
                <a:spcPts val="0"/>
              </a:spcBef>
              <a:spcAft>
                <a:spcPts val="0"/>
              </a:spcAft>
              <a:defRPr sz="1200" smtClean="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defRPr/>
            </a:pPr>
            <a:fld id="{8787794A-9009-4F16-8179-38AC3A9315E1}" type="slidenum">
              <a:rPr lang="en-US" altLang="zh-CN"/>
              <a:pPr>
                <a:defRPr/>
              </a:pPr>
              <a:t>‹#›</a:t>
            </a:fld>
            <a:endParaRPr lang="zh-CN" altLang="en-US" dirty="0"/>
          </a:p>
        </p:txBody>
      </p:sp>
      <p:grpSp>
        <p:nvGrpSpPr>
          <p:cNvPr id="1030" name="组 14">
            <a:extLst>
              <a:ext uri="{FF2B5EF4-FFF2-40B4-BE49-F238E27FC236}">
                <a16:creationId xmlns:a16="http://schemas.microsoft.com/office/drawing/2014/main" id="{7D964B49-06A2-404F-BB2F-D52B3995B8D5}"/>
              </a:ext>
            </a:extLst>
          </p:cNvPr>
          <p:cNvGrpSpPr>
            <a:grpSpLocks/>
          </p:cNvGrpSpPr>
          <p:nvPr/>
        </p:nvGrpSpPr>
        <p:grpSpPr bwMode="auto">
          <a:xfrm>
            <a:off x="1103313" y="1219200"/>
            <a:ext cx="9985375" cy="84138"/>
            <a:chOff x="1073150" y="1219201"/>
            <a:chExt cx="10058400" cy="63125"/>
          </a:xfrm>
        </p:grpSpPr>
        <p:cxnSp>
          <p:nvCxnSpPr>
            <p:cNvPr id="13" name="直接连接符​​ 12">
              <a:extLst>
                <a:ext uri="{FF2B5EF4-FFF2-40B4-BE49-F238E27FC236}">
                  <a16:creationId xmlns:a16="http://schemas.microsoft.com/office/drawing/2014/main" id="{3C57C464-8CD7-4369-94B0-224B9F10DEF5}"/>
                </a:ext>
              </a:extLst>
            </p:cNvPr>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CF785C-44B4-4358-BD82-924A33C6BB6F}"/>
                </a:ext>
              </a:extLst>
            </p:cNvPr>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spd="med">
    <p:fade/>
  </p:transition>
  <p:hf hdr="0" ftr="0" dt="0"/>
  <p:txStyles>
    <p:title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p:titleStyle>
    <p:bodyStyle>
      <a:lvl1pPr marL="269875" indent="-269875" algn="l" rtl="0" eaLnBrk="1" fontAlgn="base" hangingPunct="1">
        <a:lnSpc>
          <a:spcPct val="90000"/>
        </a:lnSpc>
        <a:spcBef>
          <a:spcPts val="1800"/>
        </a:spcBef>
        <a:spcAft>
          <a:spcPct val="0"/>
        </a:spcAft>
        <a:buFont typeface="Wingdings" panose="05000000000000000000" pitchFamily="2" charset="2"/>
        <a:buChar char="n"/>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
          <a:stretch>
            <a:fillRect/>
          </a:stretch>
        </p:blipFill>
        <p:spPr>
          <a:xfrm>
            <a:off x="10889820" y="5795302"/>
            <a:ext cx="1302179" cy="1062698"/>
          </a:xfrm>
          <a:prstGeom prst="rect">
            <a:avLst/>
          </a:prstGeom>
        </p:spPr>
      </p:pic>
      <p:sp>
        <p:nvSpPr>
          <p:cNvPr id="12" name="Text Placeholder 11"/>
          <p:cNvSpPr>
            <a:spLocks noGrp="1"/>
          </p:cNvSpPr>
          <p:nvPr>
            <p:ph type="body" idx="1"/>
          </p:nvPr>
        </p:nvSpPr>
        <p:spPr>
          <a:xfrm>
            <a:off x="566928" y="1019299"/>
            <a:ext cx="10515600" cy="5572570"/>
          </a:xfrm>
          <a:prstGeom prst="rect">
            <a:avLst/>
          </a:prstGeom>
        </p:spPr>
        <p:txBody>
          <a:bodyPr vert="horz" lIns="91440" tIns="45720" rIns="91440" bIns="45720" rtlCol="0">
            <a:normAutofit/>
          </a:bodyPr>
          <a:lstStyle/>
          <a:p>
            <a:pPr lvl="0"/>
            <a:r>
              <a:rPr lang="en-US" dirty="0"/>
              <a:t>First level text</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defRPr/>
            </a:pPr>
            <a:r>
              <a:rPr lang="en-US" dirty="0"/>
              <a:t>Third level</a:t>
            </a:r>
          </a:p>
        </p:txBody>
      </p:sp>
      <p:sp>
        <p:nvSpPr>
          <p:cNvPr id="11" name="Slide Number Placeholder 6"/>
          <p:cNvSpPr txBox="1"/>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panose="020B0604020202090204" pitchFamily="34" charset="0"/>
                <a:ea typeface="Arial" panose="020B0604020202090204" pitchFamily="34" charset="0"/>
                <a:cs typeface="Arial" panose="020B0604020202090204" pitchFamily="34" charset="0"/>
              </a:rPr>
              <a:t>‹#›</a:t>
            </a:fld>
            <a:endParaRPr lang="en-US" sz="1600" b="1" dirty="0">
              <a:solidFill>
                <a:schemeClr val="tx1"/>
              </a:solidFill>
              <a:latin typeface="Arial" panose="020B0604020202090204" pitchFamily="34" charset="0"/>
              <a:ea typeface="Arial" panose="020B0604020202090204" pitchFamily="34" charset="0"/>
              <a:cs typeface="Arial" panose="020B0604020202090204" pitchFamily="34" charset="0"/>
            </a:endParaRPr>
          </a:p>
        </p:txBody>
      </p:sp>
      <p:sp>
        <p:nvSpPr>
          <p:cNvPr id="10" name="Text Placeholder 5"/>
          <p:cNvSpPr txBox="1"/>
          <p:nvPr userDrawn="1"/>
        </p:nvSpPr>
        <p:spPr>
          <a:xfrm>
            <a:off x="2505456" y="334265"/>
            <a:ext cx="6638544" cy="336346"/>
          </a:xfrm>
          <a:prstGeom prst="rect">
            <a:avLst/>
          </a:prstGeom>
        </p:spPr>
        <p:txBody>
          <a:bodyPr lIns="0">
            <a:noAutofit/>
          </a:bodyPr>
          <a:lstStyle>
            <a:lvl1pPr marL="0" indent="0" algn="l" defTabSz="914400" rtl="0" eaLnBrk="1" latinLnBrk="0" hangingPunct="1">
              <a:lnSpc>
                <a:spcPct val="150000"/>
              </a:lnSpc>
              <a:spcBef>
                <a:spcPts val="1000"/>
              </a:spcBef>
              <a:buClr>
                <a:srgbClr val="005BBB"/>
              </a:buClr>
              <a:buFont typeface="Arial" panose="020B0604020202090204" pitchFamily="34" charset="0"/>
              <a:buNone/>
              <a:defRPr sz="2400" b="0" i="0" kern="1200" baseline="0">
                <a:solidFill>
                  <a:srgbClr val="000000"/>
                </a:solidFill>
                <a:latin typeface="+mj-lt"/>
                <a:ea typeface="Georgia" panose="02040802050405020203" charset="0"/>
                <a:cs typeface="Georgia" panose="02040802050405020203" charset="0"/>
              </a:defRPr>
            </a:lvl1pPr>
            <a:lvl2pPr marL="685800" indent="-228600" algn="l" defTabSz="914400" rtl="0" eaLnBrk="1" latinLnBrk="0" hangingPunct="1">
              <a:lnSpc>
                <a:spcPct val="100000"/>
              </a:lnSpc>
              <a:spcBef>
                <a:spcPts val="500"/>
              </a:spcBef>
              <a:buClr>
                <a:srgbClr val="005BBB"/>
              </a:buClr>
              <a:buFont typeface="Arial" panose="020B0604020202090204" pitchFamily="34" charset="0"/>
              <a:buChar char="•"/>
              <a:defRPr sz="2000" kern="1200" baseline="0">
                <a:solidFill>
                  <a:srgbClr val="000000"/>
                </a:solidFill>
                <a:latin typeface="Arial" panose="020B0604020202090204" pitchFamily="34" charset="0"/>
                <a:ea typeface="Arial" panose="020B0604020202090204" pitchFamily="34" charset="0"/>
                <a:cs typeface="Arial" panose="020B0604020202090204" pitchFamily="34"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rgbClr val="000000"/>
                </a:solidFill>
                <a:latin typeface="Arial" panose="020B0604020202090204" pitchFamily="34" charset="0"/>
                <a:ea typeface="Arial" panose="020B0604020202090204" pitchFamily="34" charset="0"/>
                <a:cs typeface="Arial" panose="020B0604020202090204" pitchFamily="34" charset="0"/>
              </a:defRPr>
            </a:lvl3pPr>
            <a:lvl4pPr marL="1600200" indent="-228600" algn="l" defTabSz="914400" rtl="0" eaLnBrk="1" latinLnBrk="0" hangingPunct="1">
              <a:lnSpc>
                <a:spcPct val="90000"/>
              </a:lnSpc>
              <a:spcBef>
                <a:spcPts val="500"/>
              </a:spcBef>
              <a:buClr>
                <a:srgbClr val="005BBB"/>
              </a:buClr>
              <a:buFont typeface="Arial" panose="020B0604020202090204" pitchFamily="34" charset="0"/>
              <a:buChar char="•"/>
              <a:defRPr sz="1800" kern="1200">
                <a:solidFill>
                  <a:schemeClr val="tx1"/>
                </a:solidFill>
                <a:latin typeface="Arial" panose="020B0604020202090204" pitchFamily="34" charset="0"/>
                <a:ea typeface="Arial" panose="020B0604020202090204" pitchFamily="34" charset="0"/>
                <a:cs typeface="Arial" panose="020B0604020202090204" pitchFamily="34" charset="0"/>
              </a:defRPr>
            </a:lvl4pPr>
            <a:lvl5pPr marL="2057400" indent="-228600" algn="l" defTabSz="914400" rtl="0" eaLnBrk="1" latinLnBrk="0" hangingPunct="1">
              <a:lnSpc>
                <a:spcPct val="90000"/>
              </a:lnSpc>
              <a:spcBef>
                <a:spcPts val="500"/>
              </a:spcBef>
              <a:buClr>
                <a:srgbClr val="005BBB"/>
              </a:buClr>
              <a:buFont typeface="Arial" panose="020B0604020202090204" pitchFamily="34" charset="0"/>
              <a:buChar char="•"/>
              <a:defRPr sz="1800" kern="1200">
                <a:solidFill>
                  <a:schemeClr val="tx1"/>
                </a:solidFill>
                <a:latin typeface="Arial" panose="020B0604020202090204" pitchFamily="34" charset="0"/>
                <a:ea typeface="Arial" panose="020B0604020202090204" pitchFamily="34" charset="0"/>
                <a:cs typeface="Arial" panose="020B060402020209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lnSpc>
                <a:spcPct val="100000"/>
              </a:lnSpc>
            </a:pPr>
            <a:endParaRPr lang="en-US" sz="2000" dirty="0">
              <a:solidFill>
                <a:schemeClr val="tx2">
                  <a:lumMod val="75000"/>
                </a:schemeClr>
              </a:solidFill>
            </a:endParaRPr>
          </a:p>
        </p:txBody>
      </p:sp>
      <p:pic>
        <p:nvPicPr>
          <p:cNvPr id="2" name="Picture 1"/>
          <p:cNvPicPr>
            <a:picLocks noChangeAspect="1"/>
          </p:cNvPicPr>
          <p:nvPr userDrawn="1"/>
        </p:nvPicPr>
        <p:blipFill>
          <a:blip r:embed="rId6"/>
          <a:stretch>
            <a:fillRect/>
          </a:stretch>
        </p:blipFill>
        <p:spPr>
          <a:xfrm>
            <a:off x="3050" y="749844"/>
            <a:ext cx="11387761" cy="208950"/>
          </a:xfrm>
          <a:prstGeom prst="rect">
            <a:avLst/>
          </a:prstGeom>
        </p:spPr>
      </p:pic>
      <p:sp>
        <p:nvSpPr>
          <p:cNvPr id="14" name="Title Placeholder 12"/>
          <p:cNvSpPr txBox="1">
            <a:spLocks/>
          </p:cNvSpPr>
          <p:nvPr userDrawn="1"/>
        </p:nvSpPr>
        <p:spPr>
          <a:xfrm>
            <a:off x="566928" y="129268"/>
            <a:ext cx="8712658" cy="667567"/>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endParaRPr lang="en-US" dirty="0"/>
          </a:p>
        </p:txBody>
      </p:sp>
      <p:pic>
        <p:nvPicPr>
          <p:cNvPr id="1030" name="Picture 6" descr="https://www.whu.edu.cn/ch_template/img/logo.png">
            <a:extLst>
              <a:ext uri="{FF2B5EF4-FFF2-40B4-BE49-F238E27FC236}">
                <a16:creationId xmlns:a16="http://schemas.microsoft.com/office/drawing/2014/main" id="{797F5C75-197D-44F6-8F93-8375E5C748D2}"/>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6838" y="109379"/>
            <a:ext cx="2057332" cy="65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91068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Lst>
  <p:hf hdr="0" dt="0"/>
  <p:txStyles>
    <p:title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90204" pitchFamily="34" charset="0"/>
        <a:buChar char="•"/>
        <a:defRPr sz="2400" kern="1200" baseline="0">
          <a:solidFill>
            <a:srgbClr val="000000"/>
          </a:solidFill>
          <a:latin typeface="Arial" panose="020B0604020202090204" pitchFamily="34" charset="0"/>
          <a:ea typeface="Arial" panose="020B0604020202090204" pitchFamily="34" charset="0"/>
          <a:cs typeface="Arial" panose="020B0604020202090204" pitchFamily="34" charset="0"/>
        </a:defRPr>
      </a:lvl1pPr>
      <a:lvl2pPr marL="685800" indent="-228600" algn="l" defTabSz="914400" rtl="0" eaLnBrk="1" latinLnBrk="0" hangingPunct="1">
        <a:lnSpc>
          <a:spcPct val="100000"/>
        </a:lnSpc>
        <a:spcBef>
          <a:spcPts val="500"/>
        </a:spcBef>
        <a:buClr>
          <a:srgbClr val="005BBB"/>
        </a:buClr>
        <a:buFont typeface="Arial" panose="020B0604020202090204" pitchFamily="34" charset="0"/>
        <a:buChar char="•"/>
        <a:defRPr sz="2000" kern="1200" baseline="0">
          <a:solidFill>
            <a:srgbClr val="000000"/>
          </a:solidFill>
          <a:latin typeface="Arial" panose="020B0604020202090204" pitchFamily="34" charset="0"/>
          <a:ea typeface="Arial" panose="020B0604020202090204" pitchFamily="34" charset="0"/>
          <a:cs typeface="Arial" panose="020B0604020202090204" pitchFamily="34"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defRPr sz="2000" kern="1200" baseline="0">
          <a:solidFill>
            <a:srgbClr val="000000"/>
          </a:solidFill>
          <a:latin typeface="Arial" panose="020B0604020202090204" pitchFamily="34" charset="0"/>
          <a:ea typeface="Arial" panose="020B0604020202090204" pitchFamily="34" charset="0"/>
          <a:cs typeface="Arial" panose="020B0604020202090204" pitchFamily="34" charset="0"/>
        </a:defRPr>
      </a:lvl3pPr>
      <a:lvl4pPr marL="1600200" indent="-228600" algn="l" defTabSz="914400" rtl="0" eaLnBrk="1" latinLnBrk="0" hangingPunct="1">
        <a:lnSpc>
          <a:spcPct val="90000"/>
        </a:lnSpc>
        <a:spcBef>
          <a:spcPts val="500"/>
        </a:spcBef>
        <a:buClr>
          <a:srgbClr val="005BBB"/>
        </a:buClr>
        <a:buFont typeface="Arial" panose="020B0604020202090204" pitchFamily="34" charset="0"/>
        <a:buChar char="•"/>
        <a:defRPr sz="1800" kern="1200">
          <a:solidFill>
            <a:schemeClr val="tx1"/>
          </a:solidFill>
          <a:latin typeface="Arial" panose="020B0604020202090204" pitchFamily="34" charset="0"/>
          <a:ea typeface="Arial" panose="020B0604020202090204" pitchFamily="34" charset="0"/>
          <a:cs typeface="Arial" panose="020B0604020202090204" pitchFamily="34" charset="0"/>
        </a:defRPr>
      </a:lvl4pPr>
      <a:lvl5pPr marL="2057400" indent="-228600" algn="l" defTabSz="914400" rtl="0" eaLnBrk="1" latinLnBrk="0" hangingPunct="1">
        <a:lnSpc>
          <a:spcPct val="90000"/>
        </a:lnSpc>
        <a:spcBef>
          <a:spcPts val="500"/>
        </a:spcBef>
        <a:buClr>
          <a:srgbClr val="005BBB"/>
        </a:buClr>
        <a:buFont typeface="Arial" panose="020B0604020202090204" pitchFamily="34" charset="0"/>
        <a:buChar char="•"/>
        <a:defRPr sz="1800" kern="1200">
          <a:solidFill>
            <a:schemeClr val="tx1"/>
          </a:solidFill>
          <a:latin typeface="Arial" panose="020B0604020202090204" pitchFamily="34" charset="0"/>
          <a:ea typeface="Arial" panose="020B0604020202090204" pitchFamily="34" charset="0"/>
          <a:cs typeface="Arial" panose="020B060402020209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4.jpeg"/><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 Id="rId9" Type="http://schemas.openxmlformats.org/officeDocument/2006/relationships/image" Target="../media/image68.jpeg"/></Relationships>
</file>

<file path=ppt/slides/_rels/slide41.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 Id="rId9"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81.gif"/><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gif"/><Relationship Id="rId4" Type="http://schemas.openxmlformats.org/officeDocument/2006/relationships/image" Target="../media/image77.jpeg"/><Relationship Id="rId9" Type="http://schemas.openxmlformats.org/officeDocument/2006/relationships/image" Target="../media/image82.jpeg"/></Relationships>
</file>

<file path=ppt/slides/_rels/slide4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emf"/><Relationship Id="rId7"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emf"/><Relationship Id="rId10" Type="http://schemas.openxmlformats.org/officeDocument/2006/relationships/image" Target="../media/image23.jpeg"/><Relationship Id="rId4" Type="http://schemas.openxmlformats.org/officeDocument/2006/relationships/image" Target="../media/image17.emf"/><Relationship Id="rId9" Type="http://schemas.openxmlformats.org/officeDocument/2006/relationships/image" Target="../media/image22.jpeg"/></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103.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107.png"/><Relationship Id="rId10"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jpe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notesSlide" Target="../notesSlides/notesSlide37.xml"/><Relationship Id="rId16" Type="http://schemas.openxmlformats.org/officeDocument/2006/relationships/image" Target="../media/image129.png"/><Relationship Id="rId1" Type="http://schemas.openxmlformats.org/officeDocument/2006/relationships/slideLayout" Target="../slideLayouts/slideLayout12.xml"/><Relationship Id="rId6" Type="http://schemas.openxmlformats.org/officeDocument/2006/relationships/image" Target="../media/image119.tmp"/><Relationship Id="rId11" Type="http://schemas.openxmlformats.org/officeDocument/2006/relationships/image" Target="../media/image124.emf"/><Relationship Id="rId5" Type="http://schemas.openxmlformats.org/officeDocument/2006/relationships/image" Target="../media/image118.emf"/><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117.jpeg"/><Relationship Id="rId9" Type="http://schemas.openxmlformats.org/officeDocument/2006/relationships/image" Target="../media/image122.png"/><Relationship Id="rId14" Type="http://schemas.openxmlformats.org/officeDocument/2006/relationships/image" Target="../media/image127.png"/></Relationships>
</file>

<file path=ppt/slides/_rels/slide5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133.jpeg"/><Relationship Id="rId4" Type="http://schemas.openxmlformats.org/officeDocument/2006/relationships/image" Target="../media/image132.jpe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135.png"/></Relationships>
</file>

<file path=ppt/slides/_rels/slide6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39.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148.png"/><Relationship Id="rId4" Type="http://schemas.openxmlformats.org/officeDocument/2006/relationships/image" Target="../media/image147.png"/></Relationships>
</file>

<file path=ppt/slides/_rels/slide65.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50.jpeg"/></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152.png"/></Relationships>
</file>

<file path=ppt/slides/_rels/slide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154.png"/></Relationships>
</file>

<file path=ppt/slides/_rels/slide6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156.jpeg"/></Relationships>
</file>

<file path=ppt/slides/_rels/slide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159.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6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3FDFE-25F8-4795-B860-F3376D717071}"/>
              </a:ext>
            </a:extLst>
          </p:cNvPr>
          <p:cNvSpPr>
            <a:spLocks noGrp="1"/>
          </p:cNvSpPr>
          <p:nvPr>
            <p:ph type="ctrTitle"/>
          </p:nvPr>
        </p:nvSpPr>
        <p:spPr>
          <a:xfrm>
            <a:off x="758568" y="1449859"/>
            <a:ext cx="8937367" cy="3797644"/>
          </a:xfrm>
        </p:spPr>
        <p:txBody>
          <a:bodyPr>
            <a:normAutofit/>
          </a:bodyPr>
          <a:lstStyle/>
          <a:p>
            <a:r>
              <a:rPr lang="zh-CN" altLang="en-US" sz="6000" b="1" dirty="0">
                <a:solidFill>
                  <a:srgbClr val="5073B1"/>
                </a:solidFill>
              </a:rPr>
              <a:t>人工智能</a:t>
            </a:r>
            <a:br>
              <a:rPr lang="en-US" altLang="zh-CN" sz="6000" b="1" dirty="0">
                <a:solidFill>
                  <a:srgbClr val="5073B1"/>
                </a:solidFill>
              </a:rPr>
            </a:br>
            <a:br>
              <a:rPr lang="zh-CN" altLang="en-US" sz="6000" b="1" dirty="0">
                <a:solidFill>
                  <a:srgbClr val="5073B1"/>
                </a:solidFill>
              </a:rPr>
            </a:br>
            <a:r>
              <a:rPr lang="en-US" altLang="zh-CN" sz="4000" b="1" dirty="0">
                <a:solidFill>
                  <a:srgbClr val="5073B1"/>
                </a:solidFill>
              </a:rPr>
              <a:t>Artificial Intelligence</a:t>
            </a:r>
          </a:p>
        </p:txBody>
      </p:sp>
      <p:pic>
        <p:nvPicPr>
          <p:cNvPr id="6" name="Picture 6" descr="d:\桌面文件\桌面\捕获.PNG">
            <a:extLst>
              <a:ext uri="{FF2B5EF4-FFF2-40B4-BE49-F238E27FC236}">
                <a16:creationId xmlns:a16="http://schemas.microsoft.com/office/drawing/2014/main" id="{45B1F494-B229-4576-87E9-34D497B50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022" y="1449859"/>
            <a:ext cx="2670221" cy="35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人工智能的滥用</a:t>
            </a:r>
          </a:p>
        </p:txBody>
      </p:sp>
      <p:sp>
        <p:nvSpPr>
          <p:cNvPr id="6" name="文本占位符 1">
            <a:extLst>
              <a:ext uri="{FF2B5EF4-FFF2-40B4-BE49-F238E27FC236}">
                <a16:creationId xmlns:a16="http://schemas.microsoft.com/office/drawing/2014/main" id="{1E258D98-01B2-4926-997C-8B6B892DFCBF}"/>
              </a:ext>
            </a:extLst>
          </p:cNvPr>
          <p:cNvSpPr>
            <a:spLocks noGrp="1"/>
          </p:cNvSpPr>
          <p:nvPr>
            <p:ph type="body" idx="10"/>
          </p:nvPr>
        </p:nvSpPr>
        <p:spPr>
          <a:xfrm>
            <a:off x="442104" y="901333"/>
            <a:ext cx="11413586" cy="1783350"/>
          </a:xfrm>
        </p:spPr>
        <p:txBody>
          <a:bodyPr/>
          <a:lstStyle/>
          <a:p>
            <a:pPr marL="50800" indent="0">
              <a:buNone/>
            </a:pPr>
            <a:r>
              <a:rPr lang="zh-CN" altLang="en-US" sz="2200" b="1" dirty="0">
                <a:solidFill>
                  <a:srgbClr val="C00000"/>
                </a:solidFill>
                <a:cs typeface="+mn-cs"/>
              </a:rPr>
              <a:t>验证码的破解</a:t>
            </a:r>
            <a:endParaRPr lang="en-US" altLang="zh-CN" sz="2200" b="1" dirty="0">
              <a:solidFill>
                <a:srgbClr val="C00000"/>
              </a:solidFill>
              <a:cs typeface="+mn-cs"/>
            </a:endParaRPr>
          </a:p>
          <a:p>
            <a:pPr marL="50800" indent="0">
              <a:lnSpc>
                <a:spcPct val="125000"/>
              </a:lnSpc>
              <a:buNone/>
            </a:pPr>
            <a:r>
              <a:rPr lang="zh-CN" altLang="en-US" sz="2200" b="1" dirty="0">
                <a:solidFill>
                  <a:schemeClr val="tx1"/>
                </a:solidFill>
                <a:cs typeface="+mn-cs"/>
              </a:rPr>
              <a:t>哥伦比亚大学的研究人员利用机器学习提取图像中的语义信息，实现对图像验证码的破解</a:t>
            </a:r>
            <a:endParaRPr lang="en-US" altLang="zh-CN" sz="2200" b="1" dirty="0">
              <a:solidFill>
                <a:schemeClr val="tx1"/>
              </a:solidFill>
              <a:cs typeface="+mn-cs"/>
            </a:endParaRPr>
          </a:p>
          <a:p>
            <a:pPr marL="50800" indent="0">
              <a:lnSpc>
                <a:spcPct val="125000"/>
              </a:lnSpc>
              <a:buNone/>
            </a:pPr>
            <a:r>
              <a:rPr lang="zh-CN" altLang="en-US" sz="2200" b="1" dirty="0">
                <a:solidFill>
                  <a:schemeClr val="tx1"/>
                </a:solidFill>
                <a:cs typeface="+mn-cs"/>
              </a:rPr>
              <a:t>对</a:t>
            </a:r>
            <a:r>
              <a:rPr lang="en-US" altLang="zh-CN" sz="2200" b="1" dirty="0" err="1">
                <a:solidFill>
                  <a:schemeClr val="tx1"/>
                </a:solidFill>
                <a:cs typeface="+mn-cs"/>
              </a:rPr>
              <a:t>reCAPTCHA</a:t>
            </a:r>
            <a:r>
              <a:rPr lang="zh-CN" altLang="en-US" sz="2200" b="1" dirty="0">
                <a:solidFill>
                  <a:schemeClr val="tx1"/>
                </a:solidFill>
                <a:cs typeface="+mn-cs"/>
              </a:rPr>
              <a:t>的准确率</a:t>
            </a:r>
            <a:r>
              <a:rPr lang="en-US" altLang="zh-CN" sz="2200" b="1" dirty="0">
                <a:solidFill>
                  <a:schemeClr val="tx1"/>
                </a:solidFill>
                <a:cs typeface="+mn-cs"/>
              </a:rPr>
              <a:t>70.78%</a:t>
            </a:r>
            <a:r>
              <a:rPr lang="zh-CN" altLang="en-US" sz="2200" b="1" dirty="0">
                <a:solidFill>
                  <a:schemeClr val="tx1"/>
                </a:solidFill>
                <a:cs typeface="+mn-cs"/>
              </a:rPr>
              <a:t>，对</a:t>
            </a:r>
            <a:r>
              <a:rPr lang="en-US" altLang="zh-CN" sz="2200" b="1" dirty="0">
                <a:solidFill>
                  <a:schemeClr val="tx1"/>
                </a:solidFill>
                <a:cs typeface="+mn-cs"/>
              </a:rPr>
              <a:t>Facebook</a:t>
            </a:r>
            <a:r>
              <a:rPr lang="zh-CN" altLang="en-US" sz="2200" b="1" dirty="0">
                <a:solidFill>
                  <a:schemeClr val="tx1"/>
                </a:solidFill>
                <a:cs typeface="+mn-cs"/>
              </a:rPr>
              <a:t>的准确率</a:t>
            </a:r>
            <a:r>
              <a:rPr lang="en-US" altLang="zh-CN" sz="2200" b="1" dirty="0">
                <a:solidFill>
                  <a:schemeClr val="tx1"/>
                </a:solidFill>
                <a:cs typeface="+mn-cs"/>
              </a:rPr>
              <a:t>83.5%</a:t>
            </a:r>
          </a:p>
        </p:txBody>
      </p:sp>
      <p:sp>
        <p:nvSpPr>
          <p:cNvPr id="2" name="矩形 1">
            <a:extLst>
              <a:ext uri="{FF2B5EF4-FFF2-40B4-BE49-F238E27FC236}">
                <a16:creationId xmlns:a16="http://schemas.microsoft.com/office/drawing/2014/main" id="{D0BF8D59-970C-4381-B792-45B4D54328D1}"/>
              </a:ext>
            </a:extLst>
          </p:cNvPr>
          <p:cNvSpPr/>
          <p:nvPr/>
        </p:nvSpPr>
        <p:spPr>
          <a:xfrm>
            <a:off x="359028" y="6081581"/>
            <a:ext cx="7900817" cy="584775"/>
          </a:xfrm>
          <a:prstGeom prst="rect">
            <a:avLst/>
          </a:prstGeom>
        </p:spPr>
        <p:txBody>
          <a:bodyPr wrap="square">
            <a:spAutoFit/>
          </a:bodyPr>
          <a:lstStyle/>
          <a:p>
            <a:r>
              <a:rPr lang="en-US" altLang="zh-CN" sz="1600" dirty="0">
                <a:solidFill>
                  <a:srgbClr val="333333"/>
                </a:solidFill>
                <a:latin typeface="Arial" panose="020B0604020202020204" pitchFamily="34" charset="0"/>
              </a:rPr>
              <a:t>S. </a:t>
            </a:r>
            <a:r>
              <a:rPr lang="en-US" altLang="zh-CN" sz="1600" dirty="0" err="1">
                <a:solidFill>
                  <a:srgbClr val="333333"/>
                </a:solidFill>
                <a:latin typeface="Arial" panose="020B0604020202020204" pitchFamily="34" charset="0"/>
              </a:rPr>
              <a:t>Sivakorn</a:t>
            </a:r>
            <a:r>
              <a:rPr lang="en-US" altLang="zh-CN" sz="1600" dirty="0">
                <a:solidFill>
                  <a:srgbClr val="333333"/>
                </a:solidFill>
                <a:latin typeface="Arial" panose="020B0604020202020204" pitchFamily="34" charset="0"/>
              </a:rPr>
              <a:t>, I. </a:t>
            </a:r>
            <a:r>
              <a:rPr lang="en-US" altLang="zh-CN" sz="1600" dirty="0" err="1">
                <a:solidFill>
                  <a:srgbClr val="333333"/>
                </a:solidFill>
                <a:latin typeface="Arial" panose="020B0604020202020204" pitchFamily="34" charset="0"/>
              </a:rPr>
              <a:t>Polakis</a:t>
            </a:r>
            <a:r>
              <a:rPr lang="en-US" altLang="zh-CN" sz="1600" dirty="0">
                <a:solidFill>
                  <a:srgbClr val="333333"/>
                </a:solidFill>
                <a:latin typeface="Arial" panose="020B0604020202020204" pitchFamily="34" charset="0"/>
              </a:rPr>
              <a:t> and A. D. </a:t>
            </a:r>
            <a:r>
              <a:rPr lang="en-US" altLang="zh-CN" sz="1600" dirty="0" err="1">
                <a:solidFill>
                  <a:srgbClr val="333333"/>
                </a:solidFill>
                <a:latin typeface="Arial" panose="020B0604020202020204" pitchFamily="34" charset="0"/>
              </a:rPr>
              <a:t>Keromytis</a:t>
            </a:r>
            <a:r>
              <a:rPr lang="en-US" altLang="zh-CN" sz="1600" dirty="0">
                <a:solidFill>
                  <a:srgbClr val="333333"/>
                </a:solidFill>
                <a:latin typeface="Arial" panose="020B0604020202020204" pitchFamily="34" charset="0"/>
              </a:rPr>
              <a:t>, "I am Robot: (Deep) Learning to Break Semantic Image CAPTCHAs," </a:t>
            </a:r>
            <a:r>
              <a:rPr lang="en-US" altLang="zh-CN" sz="1600" i="1" dirty="0">
                <a:solidFill>
                  <a:srgbClr val="333333"/>
                </a:solidFill>
                <a:latin typeface="Arial" panose="020B0604020202020204" pitchFamily="34" charset="0"/>
              </a:rPr>
              <a:t> </a:t>
            </a:r>
            <a:r>
              <a:rPr lang="en-US" altLang="zh-CN" sz="1600" i="1" dirty="0" err="1">
                <a:solidFill>
                  <a:srgbClr val="333333"/>
                </a:solidFill>
                <a:latin typeface="Arial" panose="020B0604020202020204" pitchFamily="34" charset="0"/>
              </a:rPr>
              <a:t>EuroS&amp;P</a:t>
            </a:r>
            <a:r>
              <a:rPr lang="en-US" altLang="zh-CN" sz="1600" i="1"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 2016.</a:t>
            </a:r>
            <a:endParaRPr lang="zh-CN" altLang="en-US" sz="1600" dirty="0"/>
          </a:p>
        </p:txBody>
      </p:sp>
      <p:pic>
        <p:nvPicPr>
          <p:cNvPr id="3" name="图片 2">
            <a:extLst>
              <a:ext uri="{FF2B5EF4-FFF2-40B4-BE49-F238E27FC236}">
                <a16:creationId xmlns:a16="http://schemas.microsoft.com/office/drawing/2014/main" id="{3B50C85D-7B34-4634-BE6E-0EE5221994E9}"/>
              </a:ext>
            </a:extLst>
          </p:cNvPr>
          <p:cNvPicPr>
            <a:picLocks noChangeAspect="1"/>
          </p:cNvPicPr>
          <p:nvPr/>
        </p:nvPicPr>
        <p:blipFill>
          <a:blip r:embed="rId3"/>
          <a:stretch>
            <a:fillRect/>
          </a:stretch>
        </p:blipFill>
        <p:spPr>
          <a:xfrm>
            <a:off x="8329676" y="2612050"/>
            <a:ext cx="2606737" cy="3469531"/>
          </a:xfrm>
          <a:prstGeom prst="rect">
            <a:avLst/>
          </a:prstGeom>
        </p:spPr>
      </p:pic>
      <p:pic>
        <p:nvPicPr>
          <p:cNvPr id="4" name="图片 3">
            <a:extLst>
              <a:ext uri="{FF2B5EF4-FFF2-40B4-BE49-F238E27FC236}">
                <a16:creationId xmlns:a16="http://schemas.microsoft.com/office/drawing/2014/main" id="{74E9EF48-DD7A-45E5-A490-80203E21E29E}"/>
              </a:ext>
            </a:extLst>
          </p:cNvPr>
          <p:cNvPicPr>
            <a:picLocks noChangeAspect="1"/>
          </p:cNvPicPr>
          <p:nvPr/>
        </p:nvPicPr>
        <p:blipFill>
          <a:blip r:embed="rId4"/>
          <a:stretch>
            <a:fillRect/>
          </a:stretch>
        </p:blipFill>
        <p:spPr>
          <a:xfrm>
            <a:off x="1437664" y="3047535"/>
            <a:ext cx="3276600" cy="866775"/>
          </a:xfrm>
          <a:prstGeom prst="rect">
            <a:avLst/>
          </a:prstGeom>
        </p:spPr>
      </p:pic>
      <p:pic>
        <p:nvPicPr>
          <p:cNvPr id="5" name="图片 4">
            <a:extLst>
              <a:ext uri="{FF2B5EF4-FFF2-40B4-BE49-F238E27FC236}">
                <a16:creationId xmlns:a16="http://schemas.microsoft.com/office/drawing/2014/main" id="{F06501B9-E97F-430D-AECD-DF0609204972}"/>
              </a:ext>
            </a:extLst>
          </p:cNvPr>
          <p:cNvPicPr>
            <a:picLocks noChangeAspect="1"/>
          </p:cNvPicPr>
          <p:nvPr/>
        </p:nvPicPr>
        <p:blipFill>
          <a:blip r:embed="rId5"/>
          <a:stretch>
            <a:fillRect/>
          </a:stretch>
        </p:blipFill>
        <p:spPr>
          <a:xfrm>
            <a:off x="1428139" y="4277162"/>
            <a:ext cx="3286125" cy="866775"/>
          </a:xfrm>
          <a:prstGeom prst="rect">
            <a:avLst/>
          </a:prstGeom>
        </p:spPr>
      </p:pic>
    </p:spTree>
    <p:extLst>
      <p:ext uri="{BB962C8B-B14F-4D97-AF65-F5344CB8AC3E}">
        <p14:creationId xmlns:p14="http://schemas.microsoft.com/office/powerpoint/2010/main" val="3080897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人工智能的滥用</a:t>
            </a:r>
          </a:p>
        </p:txBody>
      </p:sp>
      <p:sp>
        <p:nvSpPr>
          <p:cNvPr id="6" name="文本占位符 1">
            <a:extLst>
              <a:ext uri="{FF2B5EF4-FFF2-40B4-BE49-F238E27FC236}">
                <a16:creationId xmlns:a16="http://schemas.microsoft.com/office/drawing/2014/main" id="{1E258D98-01B2-4926-997C-8B6B892DFCBF}"/>
              </a:ext>
            </a:extLst>
          </p:cNvPr>
          <p:cNvSpPr>
            <a:spLocks noGrp="1"/>
          </p:cNvSpPr>
          <p:nvPr>
            <p:ph type="body" idx="10"/>
          </p:nvPr>
        </p:nvSpPr>
        <p:spPr>
          <a:xfrm>
            <a:off x="442104" y="901333"/>
            <a:ext cx="11413586" cy="640737"/>
          </a:xfrm>
        </p:spPr>
        <p:txBody>
          <a:bodyPr/>
          <a:lstStyle/>
          <a:p>
            <a:pPr marL="50800" indent="0">
              <a:buNone/>
            </a:pPr>
            <a:r>
              <a:rPr lang="zh-CN" altLang="en-US" sz="2200" b="1" dirty="0">
                <a:solidFill>
                  <a:srgbClr val="C00000"/>
                </a:solidFill>
                <a:cs typeface="+mn-cs"/>
              </a:rPr>
              <a:t>信息伪造</a:t>
            </a:r>
            <a:endParaRPr lang="en-US" altLang="zh-CN" sz="2200" b="1" dirty="0">
              <a:solidFill>
                <a:srgbClr val="C00000"/>
              </a:solidFill>
              <a:cs typeface="+mn-cs"/>
            </a:endParaRPr>
          </a:p>
        </p:txBody>
      </p:sp>
      <p:sp>
        <p:nvSpPr>
          <p:cNvPr id="2" name="矩形 1">
            <a:extLst>
              <a:ext uri="{FF2B5EF4-FFF2-40B4-BE49-F238E27FC236}">
                <a16:creationId xmlns:a16="http://schemas.microsoft.com/office/drawing/2014/main" id="{D0BF8D59-970C-4381-B792-45B4D54328D1}"/>
              </a:ext>
            </a:extLst>
          </p:cNvPr>
          <p:cNvSpPr/>
          <p:nvPr/>
        </p:nvSpPr>
        <p:spPr>
          <a:xfrm>
            <a:off x="216415" y="6024395"/>
            <a:ext cx="11639275" cy="646331"/>
          </a:xfrm>
          <a:prstGeom prst="rect">
            <a:avLst/>
          </a:prstGeom>
        </p:spPr>
        <p:txBody>
          <a:bodyPr wrap="square">
            <a:spAutoFit/>
          </a:bodyPr>
          <a:lstStyle/>
          <a:p>
            <a:r>
              <a:rPr lang="en-US" altLang="zh-CN" sz="1200" dirty="0">
                <a:solidFill>
                  <a:srgbClr val="333333"/>
                </a:solidFill>
                <a:latin typeface="Arial" panose="020B0604020202020204" pitchFamily="34" charset="0"/>
              </a:rPr>
              <a:t>[1] </a:t>
            </a:r>
            <a:r>
              <a:rPr lang="en-US" altLang="zh-CN" sz="1200" dirty="0" err="1">
                <a:solidFill>
                  <a:srgbClr val="333333"/>
                </a:solidFill>
                <a:latin typeface="Arial" panose="020B0604020202020204" pitchFamily="34" charset="0"/>
              </a:rPr>
              <a:t>Suwajanakorn</a:t>
            </a:r>
            <a:r>
              <a:rPr lang="en-US" altLang="zh-CN" sz="1200" dirty="0">
                <a:solidFill>
                  <a:srgbClr val="333333"/>
                </a:solidFill>
                <a:latin typeface="Arial" panose="020B0604020202020204" pitchFamily="34" charset="0"/>
              </a:rPr>
              <a:t> S, Seitz S M, </a:t>
            </a:r>
            <a:r>
              <a:rPr lang="en-US" altLang="zh-CN" sz="1200" dirty="0" err="1">
                <a:solidFill>
                  <a:srgbClr val="333333"/>
                </a:solidFill>
                <a:latin typeface="Arial" panose="020B0604020202020204" pitchFamily="34" charset="0"/>
              </a:rPr>
              <a:t>Kemelmacher-Shlizerman</a:t>
            </a:r>
            <a:r>
              <a:rPr lang="en-US" altLang="zh-CN" sz="1200" dirty="0">
                <a:solidFill>
                  <a:srgbClr val="333333"/>
                </a:solidFill>
                <a:latin typeface="Arial" panose="020B0604020202020204" pitchFamily="34" charset="0"/>
              </a:rPr>
              <a:t> I. Synthesizing </a:t>
            </a:r>
            <a:r>
              <a:rPr lang="en-US" altLang="zh-CN" sz="1200" dirty="0" err="1">
                <a:solidFill>
                  <a:srgbClr val="333333"/>
                </a:solidFill>
                <a:latin typeface="Arial" panose="020B0604020202020204" pitchFamily="34" charset="0"/>
              </a:rPr>
              <a:t>obama</a:t>
            </a:r>
            <a:r>
              <a:rPr lang="en-US" altLang="zh-CN" sz="1200" dirty="0">
                <a:solidFill>
                  <a:srgbClr val="333333"/>
                </a:solidFill>
                <a:latin typeface="Arial" panose="020B0604020202020204" pitchFamily="34" charset="0"/>
              </a:rPr>
              <a:t>: learning lip sync from audio[J]. ACM Transactions on Graphics (</a:t>
            </a:r>
            <a:r>
              <a:rPr lang="en-US" altLang="zh-CN" sz="1200" dirty="0" err="1">
                <a:solidFill>
                  <a:srgbClr val="333333"/>
                </a:solidFill>
                <a:latin typeface="Arial" panose="020B0604020202020204" pitchFamily="34" charset="0"/>
              </a:rPr>
              <a:t>ToG</a:t>
            </a:r>
            <a:r>
              <a:rPr lang="en-US" altLang="zh-CN" sz="1200" dirty="0">
                <a:solidFill>
                  <a:srgbClr val="333333"/>
                </a:solidFill>
                <a:latin typeface="Arial" panose="020B0604020202020204" pitchFamily="34" charset="0"/>
              </a:rPr>
              <a:t>), 2017, 36(4): 1-13.</a:t>
            </a:r>
          </a:p>
          <a:p>
            <a:r>
              <a:rPr lang="en-US" altLang="zh-CN" sz="1200" dirty="0">
                <a:solidFill>
                  <a:srgbClr val="333333"/>
                </a:solidFill>
                <a:latin typeface="Arial" panose="020B0604020202020204" pitchFamily="34" charset="0"/>
              </a:rPr>
              <a:t>[2] </a:t>
            </a:r>
            <a:r>
              <a:rPr lang="en-US" altLang="zh-CN" sz="1200" dirty="0" err="1">
                <a:solidFill>
                  <a:srgbClr val="333333"/>
                </a:solidFill>
                <a:latin typeface="Arial" panose="020B0604020202020204" pitchFamily="34" charset="0"/>
              </a:rPr>
              <a:t>Karras</a:t>
            </a:r>
            <a:r>
              <a:rPr lang="en-US" altLang="zh-CN" sz="1200" dirty="0">
                <a:solidFill>
                  <a:srgbClr val="333333"/>
                </a:solidFill>
                <a:latin typeface="Arial" panose="020B0604020202020204" pitchFamily="34" charset="0"/>
              </a:rPr>
              <a:t> T, Laine S, </a:t>
            </a:r>
            <a:r>
              <a:rPr lang="en-US" altLang="zh-CN" sz="1200" dirty="0" err="1">
                <a:solidFill>
                  <a:srgbClr val="333333"/>
                </a:solidFill>
                <a:latin typeface="Arial" panose="020B0604020202020204" pitchFamily="34" charset="0"/>
              </a:rPr>
              <a:t>Aittala</a:t>
            </a:r>
            <a:r>
              <a:rPr lang="en-US" altLang="zh-CN" sz="1200" dirty="0">
                <a:solidFill>
                  <a:srgbClr val="333333"/>
                </a:solidFill>
                <a:latin typeface="Arial" panose="020B0604020202020204" pitchFamily="34" charset="0"/>
              </a:rPr>
              <a:t> M, et al. Analyzing and improving the image quality of </a:t>
            </a:r>
            <a:r>
              <a:rPr lang="en-US" altLang="zh-CN" sz="1200" dirty="0" err="1">
                <a:solidFill>
                  <a:srgbClr val="333333"/>
                </a:solidFill>
                <a:latin typeface="Arial" panose="020B0604020202020204" pitchFamily="34" charset="0"/>
              </a:rPr>
              <a:t>stylegan</a:t>
            </a:r>
            <a:r>
              <a:rPr lang="en-US" altLang="zh-CN" sz="1200" dirty="0">
                <a:solidFill>
                  <a:srgbClr val="333333"/>
                </a:solidFill>
                <a:latin typeface="Arial" panose="020B0604020202020204" pitchFamily="34" charset="0"/>
              </a:rPr>
              <a:t>[C]//Proceedings of the IEEE/CVF conference on computer vision and pattern recognition. 2020: 8110-8119.</a:t>
            </a:r>
          </a:p>
        </p:txBody>
      </p:sp>
      <p:pic>
        <p:nvPicPr>
          <p:cNvPr id="1026" name="Picture 2" descr="Synthesizing Obama: Learning Lip Sync from Audio">
            <a:extLst>
              <a:ext uri="{FF2B5EF4-FFF2-40B4-BE49-F238E27FC236}">
                <a16:creationId xmlns:a16="http://schemas.microsoft.com/office/drawing/2014/main" id="{FC8E2DEC-FD7F-415D-BFA5-FF03F7677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69" y="1491971"/>
            <a:ext cx="4015935" cy="14534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ynthesizing Obama: Learning Lip Sync from Audio">
            <a:extLst>
              <a:ext uri="{FF2B5EF4-FFF2-40B4-BE49-F238E27FC236}">
                <a16:creationId xmlns:a16="http://schemas.microsoft.com/office/drawing/2014/main" id="{93AB5A8C-4F34-40F6-9C4A-653428EB0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8169" y="1491971"/>
            <a:ext cx="1453391" cy="12270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yleGAN для генерации новых лиц опубликована в открытом доступе">
            <a:extLst>
              <a:ext uri="{FF2B5EF4-FFF2-40B4-BE49-F238E27FC236}">
                <a16:creationId xmlns:a16="http://schemas.microsoft.com/office/drawing/2014/main" id="{6F6F9ABE-C1EB-4810-A16E-55B1B5C12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593" y="3388151"/>
            <a:ext cx="3594222" cy="201949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占位符 1">
            <a:extLst>
              <a:ext uri="{FF2B5EF4-FFF2-40B4-BE49-F238E27FC236}">
                <a16:creationId xmlns:a16="http://schemas.microsoft.com/office/drawing/2014/main" id="{0A04785D-9CD8-4976-BCEA-5EAF062D9FB1}"/>
              </a:ext>
            </a:extLst>
          </p:cNvPr>
          <p:cNvSpPr txBox="1">
            <a:spLocks/>
          </p:cNvSpPr>
          <p:nvPr/>
        </p:nvSpPr>
        <p:spPr>
          <a:xfrm>
            <a:off x="4014593" y="2865730"/>
            <a:ext cx="3594222" cy="411845"/>
          </a:xfrm>
          <a:prstGeom prst="rect">
            <a:avLst/>
          </a:prstGeom>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marL="50800" indent="0">
              <a:buNone/>
            </a:pPr>
            <a:r>
              <a:rPr lang="zh-CN" altLang="en-US" sz="1600" b="1" dirty="0">
                <a:solidFill>
                  <a:schemeClr val="tx1"/>
                </a:solidFill>
                <a:cs typeface="+mn-cs"/>
              </a:rPr>
              <a:t>根据音频伪造对应的总统讲话视频</a:t>
            </a:r>
            <a:r>
              <a:rPr lang="en-US" altLang="zh-CN" sz="1600" b="1" dirty="0">
                <a:solidFill>
                  <a:schemeClr val="tx1"/>
                </a:solidFill>
                <a:cs typeface="+mn-cs"/>
              </a:rPr>
              <a:t>[1]</a:t>
            </a:r>
          </a:p>
        </p:txBody>
      </p:sp>
      <p:sp>
        <p:nvSpPr>
          <p:cNvPr id="15" name="文本占位符 1">
            <a:extLst>
              <a:ext uri="{FF2B5EF4-FFF2-40B4-BE49-F238E27FC236}">
                <a16:creationId xmlns:a16="http://schemas.microsoft.com/office/drawing/2014/main" id="{55B338BA-47FA-4FE5-ADA0-5EFF1646A722}"/>
              </a:ext>
            </a:extLst>
          </p:cNvPr>
          <p:cNvSpPr txBox="1">
            <a:spLocks/>
          </p:cNvSpPr>
          <p:nvPr/>
        </p:nvSpPr>
        <p:spPr>
          <a:xfrm>
            <a:off x="3636031" y="5428574"/>
            <a:ext cx="5025732" cy="411845"/>
          </a:xfrm>
          <a:prstGeom prst="rect">
            <a:avLst/>
          </a:prstGeom>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marL="50800" indent="0">
              <a:buNone/>
            </a:pPr>
            <a:r>
              <a:rPr lang="zh-CN" altLang="en-US" sz="1600" b="1" dirty="0">
                <a:solidFill>
                  <a:schemeClr val="tx1"/>
                </a:solidFill>
                <a:cs typeface="+mn-cs"/>
              </a:rPr>
              <a:t>英伟达研究人员利用</a:t>
            </a:r>
            <a:r>
              <a:rPr lang="en-US" altLang="zh-CN" sz="1600" b="1" dirty="0">
                <a:solidFill>
                  <a:schemeClr val="tx1"/>
                </a:solidFill>
                <a:cs typeface="+mn-cs"/>
              </a:rPr>
              <a:t>GAN</a:t>
            </a:r>
            <a:r>
              <a:rPr lang="zh-CN" altLang="en-US" sz="1600" b="1" dirty="0">
                <a:solidFill>
                  <a:schemeClr val="tx1"/>
                </a:solidFill>
                <a:cs typeface="+mn-cs"/>
              </a:rPr>
              <a:t>生成高质量人像</a:t>
            </a:r>
            <a:r>
              <a:rPr lang="en-US" altLang="zh-CN" sz="1600" b="1" dirty="0">
                <a:solidFill>
                  <a:schemeClr val="tx1"/>
                </a:solidFill>
                <a:cs typeface="+mn-cs"/>
              </a:rPr>
              <a:t>[2]</a:t>
            </a:r>
          </a:p>
        </p:txBody>
      </p:sp>
    </p:spTree>
    <p:extLst>
      <p:ext uri="{BB962C8B-B14F-4D97-AF65-F5344CB8AC3E}">
        <p14:creationId xmlns:p14="http://schemas.microsoft.com/office/powerpoint/2010/main" val="1801806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800" b="1" dirty="0">
                <a:solidFill>
                  <a:srgbClr val="005BBB"/>
                </a:solidFill>
                <a:latin typeface="微软雅黑" panose="020B0503020204020204" pitchFamily="34" charset="-122"/>
                <a:ea typeface="微软雅黑" panose="020B0503020204020204" pitchFamily="34" charset="-122"/>
              </a:rPr>
              <a:t>人工智能在网络空间安全中的应用</a:t>
            </a:r>
            <a:endPar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94A8E24-BD8B-4A0C-971C-05E4544941D0}"/>
              </a:ext>
            </a:extLst>
          </p:cNvPr>
          <p:cNvPicPr>
            <a:picLocks noChangeAspect="1"/>
          </p:cNvPicPr>
          <p:nvPr/>
        </p:nvPicPr>
        <p:blipFill>
          <a:blip r:embed="rId3"/>
          <a:stretch>
            <a:fillRect/>
          </a:stretch>
        </p:blipFill>
        <p:spPr>
          <a:xfrm>
            <a:off x="1110296" y="1191171"/>
            <a:ext cx="9971408" cy="4475658"/>
          </a:xfrm>
          <a:prstGeom prst="rect">
            <a:avLst/>
          </a:prstGeom>
        </p:spPr>
      </p:pic>
    </p:spTree>
    <p:extLst>
      <p:ext uri="{BB962C8B-B14F-4D97-AF65-F5344CB8AC3E}">
        <p14:creationId xmlns:p14="http://schemas.microsoft.com/office/powerpoint/2010/main" val="1280445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网络安全</a:t>
            </a:r>
            <a:r>
              <a:rPr kumimoji="0" lang="en-US" altLang="zh-CN"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-Web</a:t>
            </a: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攻击检测</a:t>
            </a:r>
          </a:p>
        </p:txBody>
      </p:sp>
      <p:sp>
        <p:nvSpPr>
          <p:cNvPr id="6" name="文本占位符 1">
            <a:extLst>
              <a:ext uri="{FF2B5EF4-FFF2-40B4-BE49-F238E27FC236}">
                <a16:creationId xmlns:a16="http://schemas.microsoft.com/office/drawing/2014/main" id="{F9D1AD4B-4DBC-4119-8DE4-5854B79E7EBC}"/>
              </a:ext>
            </a:extLst>
          </p:cNvPr>
          <p:cNvSpPr>
            <a:spLocks noGrp="1"/>
          </p:cNvSpPr>
          <p:nvPr>
            <p:ph type="body" idx="10"/>
          </p:nvPr>
        </p:nvSpPr>
        <p:spPr>
          <a:xfrm>
            <a:off x="224318" y="875892"/>
            <a:ext cx="11394434" cy="3142435"/>
          </a:xfrm>
        </p:spPr>
        <p:txBody>
          <a:bodyPr/>
          <a:lstStyle/>
          <a:p>
            <a:pPr algn="just">
              <a:lnSpc>
                <a:spcPct val="125000"/>
              </a:lnSpc>
              <a:buFont typeface="Wingdings" panose="05000000000000000000" pitchFamily="2" charset="2"/>
              <a:buChar char="q"/>
            </a:pPr>
            <a:r>
              <a:rPr lang="en-US" altLang="zh-CN" sz="2200" b="1" dirty="0">
                <a:solidFill>
                  <a:schemeClr val="tx1"/>
                </a:solidFill>
                <a:cs typeface="+mn-cs"/>
              </a:rPr>
              <a:t>Zero-Day Web</a:t>
            </a:r>
            <a:r>
              <a:rPr lang="zh-CN" altLang="en-US" sz="2200" b="1" dirty="0">
                <a:solidFill>
                  <a:schemeClr val="tx1"/>
                </a:solidFill>
                <a:cs typeface="+mn-cs"/>
              </a:rPr>
              <a:t>攻击检测</a:t>
            </a:r>
            <a:r>
              <a:rPr lang="en-US" altLang="zh-CN" sz="2200" b="1" dirty="0" err="1">
                <a:solidFill>
                  <a:schemeClr val="tx1"/>
                </a:solidFill>
                <a:cs typeface="+mn-cs"/>
              </a:rPr>
              <a:t>ZeroWALL</a:t>
            </a:r>
            <a:endParaRPr lang="en-US" altLang="zh-CN" sz="2200" b="1" dirty="0">
              <a:solidFill>
                <a:schemeClr val="tx1"/>
              </a:solidFill>
              <a:cs typeface="+mn-cs"/>
            </a:endParaRPr>
          </a:p>
          <a:p>
            <a:pPr lvl="1" algn="just">
              <a:lnSpc>
                <a:spcPct val="125000"/>
              </a:lnSpc>
              <a:buFont typeface="Wingdings" panose="05000000000000000000" pitchFamily="2" charset="2"/>
              <a:buChar char="Ø"/>
            </a:pPr>
            <a:r>
              <a:rPr lang="en-US" altLang="zh-CN" sz="2000" b="1" dirty="0">
                <a:cs typeface="+mn-cs"/>
              </a:rPr>
              <a:t>WAF (Web Application Firewall: </a:t>
            </a:r>
            <a:r>
              <a:rPr lang="zh-CN" altLang="en-US" sz="2000" b="1" dirty="0">
                <a:cs typeface="+mn-cs"/>
              </a:rPr>
              <a:t>应用层防火墙</a:t>
            </a:r>
            <a:r>
              <a:rPr lang="en-US" altLang="zh-CN" sz="2000" b="1" dirty="0">
                <a:cs typeface="+mn-cs"/>
              </a:rPr>
              <a:t>)</a:t>
            </a:r>
            <a:r>
              <a:rPr lang="zh-CN" altLang="en-US" sz="2000" b="1" dirty="0">
                <a:cs typeface="+mn-cs"/>
              </a:rPr>
              <a:t>广泛使用基于</a:t>
            </a:r>
            <a:r>
              <a:rPr lang="en-US" altLang="zh-CN" sz="2000" b="1" dirty="0">
                <a:cs typeface="+mn-cs"/>
              </a:rPr>
              <a:t>Signature</a:t>
            </a:r>
            <a:r>
              <a:rPr lang="zh-CN" altLang="en-US" sz="2000" b="1" dirty="0">
                <a:cs typeface="+mn-cs"/>
              </a:rPr>
              <a:t>的</a:t>
            </a:r>
            <a:r>
              <a:rPr lang="en-US" altLang="zh-CN" sz="2000" b="1" dirty="0">
                <a:cs typeface="+mn-cs"/>
              </a:rPr>
              <a:t>Web</a:t>
            </a:r>
            <a:r>
              <a:rPr lang="zh-CN" altLang="en-US" sz="2000" b="1" dirty="0">
                <a:cs typeface="+mn-cs"/>
              </a:rPr>
              <a:t>攻击技术，无法应对</a:t>
            </a:r>
            <a:r>
              <a:rPr lang="en-US" altLang="zh-CN" sz="2000" b="1" dirty="0">
                <a:cs typeface="+mn-cs"/>
              </a:rPr>
              <a:t>Zero-Day Web</a:t>
            </a:r>
            <a:r>
              <a:rPr lang="zh-CN" altLang="en-US" sz="2000" b="1" dirty="0">
                <a:cs typeface="+mn-cs"/>
              </a:rPr>
              <a:t>攻击。</a:t>
            </a:r>
            <a:endParaRPr lang="en-US" altLang="zh-CN" sz="2000" b="1" dirty="0">
              <a:cs typeface="+mn-cs"/>
            </a:endParaRPr>
          </a:p>
          <a:p>
            <a:pPr lvl="1" algn="just">
              <a:lnSpc>
                <a:spcPct val="125000"/>
              </a:lnSpc>
              <a:buFont typeface="Wingdings" panose="05000000000000000000" pitchFamily="2" charset="2"/>
              <a:buChar char="Ø"/>
            </a:pPr>
            <a:r>
              <a:rPr lang="en-US" altLang="zh-CN" sz="2000" b="1" dirty="0">
                <a:solidFill>
                  <a:schemeClr val="tx1"/>
                </a:solidFill>
                <a:cs typeface="+mn-cs"/>
              </a:rPr>
              <a:t>Zero-Day Web</a:t>
            </a:r>
            <a:r>
              <a:rPr lang="zh-CN" altLang="en-US" sz="2000" b="1" dirty="0">
                <a:solidFill>
                  <a:schemeClr val="tx1"/>
                </a:solidFill>
                <a:cs typeface="+mn-cs"/>
              </a:rPr>
              <a:t>攻击识别具备以下挑战：</a:t>
            </a:r>
            <a:endParaRPr lang="en-US" altLang="zh-CN" sz="2000" b="1" dirty="0">
              <a:solidFill>
                <a:schemeClr val="tx1"/>
              </a:solidFill>
              <a:cs typeface="+mn-cs"/>
            </a:endParaRPr>
          </a:p>
          <a:p>
            <a:pPr lvl="2" algn="just">
              <a:lnSpc>
                <a:spcPct val="125000"/>
              </a:lnSpc>
              <a:buFont typeface="Wingdings" panose="05000000000000000000" pitchFamily="2" charset="2"/>
              <a:buChar char="Ø"/>
            </a:pPr>
            <a:r>
              <a:rPr lang="zh-CN" altLang="en-US" sz="1800" b="1" dirty="0">
                <a:solidFill>
                  <a:schemeClr val="tx1"/>
                </a:solidFill>
                <a:cs typeface="+mn-cs"/>
              </a:rPr>
              <a:t> 攻击前所未见              </a:t>
            </a:r>
            <a:r>
              <a:rPr lang="en-US" altLang="zh-CN" sz="1800" b="1" dirty="0">
                <a:solidFill>
                  <a:schemeClr val="tx1"/>
                </a:solidFill>
                <a:cs typeface="+mn-cs"/>
              </a:rPr>
              <a:t>1. </a:t>
            </a:r>
            <a:r>
              <a:rPr lang="zh-CN" altLang="en-US" sz="1800" b="1" dirty="0">
                <a:solidFill>
                  <a:schemeClr val="tx1"/>
                </a:solidFill>
                <a:cs typeface="+mn-cs"/>
              </a:rPr>
              <a:t>典型监督学习方法不适用</a:t>
            </a:r>
            <a:endParaRPr lang="en-US" altLang="zh-CN" sz="1800" b="1" dirty="0">
              <a:solidFill>
                <a:schemeClr val="tx1"/>
              </a:solidFill>
              <a:cs typeface="+mn-cs"/>
            </a:endParaRPr>
          </a:p>
          <a:p>
            <a:pPr lvl="2" algn="just">
              <a:lnSpc>
                <a:spcPct val="125000"/>
              </a:lnSpc>
              <a:buFont typeface="Wingdings" panose="05000000000000000000" pitchFamily="2" charset="2"/>
              <a:buChar char="Ø"/>
            </a:pPr>
            <a:r>
              <a:rPr lang="zh-CN" altLang="en-US" sz="1800" b="1" dirty="0">
                <a:solidFill>
                  <a:schemeClr val="tx1"/>
                </a:solidFill>
                <a:cs typeface="+mn-cs"/>
              </a:rPr>
              <a:t> 可由任意单一数据包承载并发动                  </a:t>
            </a:r>
            <a:r>
              <a:rPr lang="en-US" altLang="zh-CN" sz="1800" b="1" dirty="0">
                <a:solidFill>
                  <a:schemeClr val="tx1"/>
                </a:solidFill>
                <a:cs typeface="+mn-cs"/>
              </a:rPr>
              <a:t>2. </a:t>
            </a:r>
            <a:r>
              <a:rPr lang="zh-CN" altLang="en-US" sz="1800" b="1" dirty="0">
                <a:solidFill>
                  <a:schemeClr val="tx1"/>
                </a:solidFill>
                <a:cs typeface="+mn-cs"/>
              </a:rPr>
              <a:t>上下文信息不可得</a:t>
            </a:r>
            <a:endParaRPr lang="en-US" altLang="zh-CN" sz="1800" b="1" dirty="0">
              <a:solidFill>
                <a:schemeClr val="tx1"/>
              </a:solidFill>
              <a:cs typeface="+mn-cs"/>
            </a:endParaRPr>
          </a:p>
          <a:p>
            <a:pPr lvl="2" algn="just">
              <a:lnSpc>
                <a:spcPct val="125000"/>
              </a:lnSpc>
              <a:buFont typeface="Wingdings" panose="05000000000000000000" pitchFamily="2" charset="2"/>
              <a:buChar char="Ø"/>
            </a:pPr>
            <a:r>
              <a:rPr lang="zh-CN" altLang="en-US" sz="1800" b="1" dirty="0">
                <a:solidFill>
                  <a:schemeClr val="tx1"/>
                </a:solidFill>
                <a:cs typeface="+mn-cs"/>
              </a:rPr>
              <a:t> 攻击特性变化多端                </a:t>
            </a:r>
            <a:r>
              <a:rPr lang="en-US" altLang="zh-CN" sz="1800" b="1" dirty="0">
                <a:solidFill>
                  <a:schemeClr val="tx1"/>
                </a:solidFill>
                <a:cs typeface="+mn-cs"/>
              </a:rPr>
              <a:t>3. </a:t>
            </a:r>
            <a:r>
              <a:rPr lang="zh-CN" altLang="en-US" sz="1800" b="1" dirty="0">
                <a:solidFill>
                  <a:schemeClr val="tx1"/>
                </a:solidFill>
                <a:cs typeface="+mn-cs"/>
              </a:rPr>
              <a:t>群体及统计特征不可靠</a:t>
            </a:r>
            <a:endParaRPr lang="en-US" altLang="zh-CN" sz="1800" b="1" dirty="0">
              <a:solidFill>
                <a:schemeClr val="tx1"/>
              </a:solidFill>
              <a:cs typeface="+mn-cs"/>
            </a:endParaRPr>
          </a:p>
        </p:txBody>
      </p:sp>
      <p:sp>
        <p:nvSpPr>
          <p:cNvPr id="2" name="箭头: 右 1">
            <a:extLst>
              <a:ext uri="{FF2B5EF4-FFF2-40B4-BE49-F238E27FC236}">
                <a16:creationId xmlns:a16="http://schemas.microsoft.com/office/drawing/2014/main" id="{B25D450E-B58D-41DA-A6C6-DB2A2A2F24AE}"/>
              </a:ext>
            </a:extLst>
          </p:cNvPr>
          <p:cNvSpPr/>
          <p:nvPr/>
        </p:nvSpPr>
        <p:spPr>
          <a:xfrm>
            <a:off x="3112316" y="2699689"/>
            <a:ext cx="654341" cy="30200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2A58C4CB-4A09-4F97-B146-4F9C15BFFDE8}"/>
              </a:ext>
            </a:extLst>
          </p:cNvPr>
          <p:cNvSpPr/>
          <p:nvPr/>
        </p:nvSpPr>
        <p:spPr>
          <a:xfrm>
            <a:off x="5108896" y="3059088"/>
            <a:ext cx="654341" cy="30200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66ED479A-AD1B-48DC-90FE-38E4DA0B9C1B}"/>
              </a:ext>
            </a:extLst>
          </p:cNvPr>
          <p:cNvSpPr/>
          <p:nvPr/>
        </p:nvSpPr>
        <p:spPr>
          <a:xfrm>
            <a:off x="3649212" y="3495316"/>
            <a:ext cx="654341" cy="30200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 name="箭头: 下 2">
            <a:extLst>
              <a:ext uri="{FF2B5EF4-FFF2-40B4-BE49-F238E27FC236}">
                <a16:creationId xmlns:a16="http://schemas.microsoft.com/office/drawing/2014/main" id="{95D42FC9-42BF-4BCB-A8D3-73D1CAFEEF1D}"/>
              </a:ext>
            </a:extLst>
          </p:cNvPr>
          <p:cNvSpPr/>
          <p:nvPr/>
        </p:nvSpPr>
        <p:spPr>
          <a:xfrm>
            <a:off x="5293453" y="3965253"/>
            <a:ext cx="469784" cy="729842"/>
          </a:xfrm>
          <a:prstGeom prst="downArrow">
            <a:avLst/>
          </a:prstGeom>
          <a:solidFill>
            <a:schemeClr val="tx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圆角矩形 6">
            <a:extLst>
              <a:ext uri="{FF2B5EF4-FFF2-40B4-BE49-F238E27FC236}">
                <a16:creationId xmlns:a16="http://schemas.microsoft.com/office/drawing/2014/main" id="{77834E07-3CEC-4824-8ABF-2F0729ABFAB7}"/>
              </a:ext>
            </a:extLst>
          </p:cNvPr>
          <p:cNvSpPr>
            <a:spLocks noChangeArrowheads="1"/>
          </p:cNvSpPr>
          <p:nvPr/>
        </p:nvSpPr>
        <p:spPr bwMode="auto">
          <a:xfrm>
            <a:off x="1098283" y="4762347"/>
            <a:ext cx="9135455" cy="1118351"/>
          </a:xfrm>
          <a:prstGeom prst="roundRect">
            <a:avLst>
              <a:gd name="adj" fmla="val 16667"/>
            </a:avLst>
          </a:prstGeom>
          <a:solidFill>
            <a:srgbClr val="F2F2F2"/>
          </a:solidFill>
          <a:ln w="19050" algn="ctr">
            <a:solidFill>
              <a:srgbClr val="C00000"/>
            </a:solidFill>
            <a:prstDash val="dash"/>
            <a:round/>
            <a:headEnd/>
            <a:tailEnd type="none" w="med"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auto" latinLnBrk="1" hangingPunct="1">
              <a:lnSpc>
                <a:spcPct val="100000"/>
              </a:lnSpc>
              <a:spcBef>
                <a:spcPts val="0"/>
              </a:spcBef>
              <a:spcAft>
                <a:spcPts val="0"/>
              </a:spcAft>
              <a:buClr>
                <a:srgbClr val="FF0000"/>
              </a:buClr>
              <a:buSzTx/>
              <a:buFont typeface="Wingdings" panose="05000000000000000000" pitchFamily="2" charset="2"/>
              <a:buNone/>
              <a:tabLst/>
              <a:defRPr/>
            </a:pPr>
            <a:r>
              <a:rPr kumimoji="1" lang="en-US" altLang="zh-CN" sz="2400" b="1"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ZeroWall</a:t>
            </a:r>
            <a:endParaRPr kumimoji="1"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a:p>
            <a:pPr marL="0" marR="0" lvl="0" indent="0" algn="ctr" defTabSz="913765" rtl="0" eaLnBrk="1" fontAlgn="auto" latinLnBrk="1" hangingPunct="1">
              <a:lnSpc>
                <a:spcPct val="100000"/>
              </a:lnSpc>
              <a:spcBef>
                <a:spcPts val="0"/>
              </a:spcBef>
              <a:spcAft>
                <a:spcPts val="0"/>
              </a:spcAft>
              <a:buClr>
                <a:srgbClr val="FF0000"/>
              </a:buClr>
              <a:buSzTx/>
              <a:buFont typeface="Wingdings" panose="05000000000000000000" pitchFamily="2" charset="2"/>
              <a:buNone/>
              <a:tabLst/>
              <a:defRPr/>
            </a:pPr>
            <a:r>
              <a:rPr kumimoji="1" lang="zh-CN" altLang="en-US" sz="20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一种无监督，可有效检测单一</a:t>
            </a:r>
            <a:r>
              <a:rPr kumimoji="1" lang="en-US" altLang="zh-CN" sz="20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Web Request</a:t>
            </a:r>
            <a:r>
              <a:rPr kumimoji="1" lang="zh-CN" altLang="en-US" sz="20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数据包中的</a:t>
            </a:r>
            <a:r>
              <a:rPr kumimoji="1" lang="en-US" altLang="zh-CN" sz="20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Zero-Day Web</a:t>
            </a:r>
            <a:r>
              <a:rPr kumimoji="1" lang="zh-CN" altLang="en-US" sz="20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攻击，</a:t>
            </a:r>
            <a:endParaRPr kumimoji="1" lang="en-US" altLang="zh-CN" sz="20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endParaRPr>
          </a:p>
          <a:p>
            <a:pPr marL="0" marR="0" lvl="0" indent="0" algn="ctr" defTabSz="913765" rtl="0" eaLnBrk="1" fontAlgn="auto" latinLnBrk="1" hangingPunct="1">
              <a:lnSpc>
                <a:spcPct val="100000"/>
              </a:lnSpc>
              <a:spcBef>
                <a:spcPts val="0"/>
              </a:spcBef>
              <a:spcAft>
                <a:spcPts val="0"/>
              </a:spcAft>
              <a:buClr>
                <a:srgbClr val="FF0000"/>
              </a:buClr>
              <a:buSzTx/>
              <a:buFont typeface="Wingdings" panose="05000000000000000000" pitchFamily="2" charset="2"/>
              <a:buNone/>
              <a:tabLst/>
              <a:defRPr/>
            </a:pPr>
            <a:r>
              <a:rPr kumimoji="1"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且可与现有</a:t>
            </a:r>
            <a:r>
              <a:rPr kumimoji="1"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WAF</a:t>
            </a:r>
            <a:r>
              <a:rPr kumimoji="1"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串行使用的新方法</a:t>
            </a:r>
            <a:endParaRPr kumimoji="1"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p:txBody>
      </p:sp>
      <p:sp>
        <p:nvSpPr>
          <p:cNvPr id="13" name="矩形 12">
            <a:extLst>
              <a:ext uri="{FF2B5EF4-FFF2-40B4-BE49-F238E27FC236}">
                <a16:creationId xmlns:a16="http://schemas.microsoft.com/office/drawing/2014/main" id="{CF05FE29-4633-4AE6-9600-0898C8327C9F}"/>
              </a:ext>
            </a:extLst>
          </p:cNvPr>
          <p:cNvSpPr/>
          <p:nvPr/>
        </p:nvSpPr>
        <p:spPr>
          <a:xfrm>
            <a:off x="395235" y="6101705"/>
            <a:ext cx="11594516" cy="461665"/>
          </a:xfrm>
          <a:prstGeom prst="rect">
            <a:avLst/>
          </a:prstGeom>
        </p:spPr>
        <p:txBody>
          <a:bodyPr wrap="square">
            <a:spAutoFit/>
          </a:bodyPr>
          <a:lstStyle/>
          <a:p>
            <a:r>
              <a:rPr lang="en-US" altLang="zh-CN" sz="1200" dirty="0">
                <a:solidFill>
                  <a:srgbClr val="333333"/>
                </a:solidFill>
                <a:latin typeface="Arial" panose="020B0604020202020204" pitchFamily="34" charset="0"/>
              </a:rPr>
              <a:t>[1] Tang R, Yang Z, Li Z, et al. </a:t>
            </a:r>
            <a:r>
              <a:rPr lang="en-US" altLang="zh-CN" sz="1200" dirty="0" err="1">
                <a:solidFill>
                  <a:srgbClr val="333333"/>
                </a:solidFill>
                <a:latin typeface="Arial" panose="020B0604020202020204" pitchFamily="34" charset="0"/>
              </a:rPr>
              <a:t>Zerowall</a:t>
            </a:r>
            <a:r>
              <a:rPr lang="en-US" altLang="zh-CN" sz="1200" dirty="0">
                <a:solidFill>
                  <a:srgbClr val="333333"/>
                </a:solidFill>
                <a:latin typeface="Arial" panose="020B0604020202020204" pitchFamily="34" charset="0"/>
              </a:rPr>
              <a:t>: Detecting zero-day web attacks through encoder-decoder recurrent neural networks[C]//IEEE INFOCOM 2020-IEEE Conference on Computer Communications. IEEE, 2020: 2479-2488.</a:t>
            </a:r>
          </a:p>
        </p:txBody>
      </p:sp>
    </p:spTree>
    <p:extLst>
      <p:ext uri="{BB962C8B-B14F-4D97-AF65-F5344CB8AC3E}">
        <p14:creationId xmlns:p14="http://schemas.microsoft.com/office/powerpoint/2010/main" val="955159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对抗样本形式化描述</a:t>
            </a:r>
          </a:p>
        </p:txBody>
      </p:sp>
      <p:sp>
        <p:nvSpPr>
          <p:cNvPr id="6" name="文本占位符 1">
            <a:extLst>
              <a:ext uri="{FF2B5EF4-FFF2-40B4-BE49-F238E27FC236}">
                <a16:creationId xmlns:a16="http://schemas.microsoft.com/office/drawing/2014/main" id="{B39B1DA9-3F57-4076-BE7B-CF9251F81A00}"/>
              </a:ext>
            </a:extLst>
          </p:cNvPr>
          <p:cNvSpPr>
            <a:spLocks noGrp="1"/>
          </p:cNvSpPr>
          <p:nvPr>
            <p:ph type="body" idx="10"/>
          </p:nvPr>
        </p:nvSpPr>
        <p:spPr>
          <a:xfrm>
            <a:off x="7123700" y="1474531"/>
            <a:ext cx="5002782" cy="1619047"/>
          </a:xfrm>
        </p:spPr>
        <p:txBody>
          <a:bodyPr/>
          <a:lstStyle/>
          <a:p>
            <a:pPr marL="0" lvl="1" indent="0" algn="just">
              <a:lnSpc>
                <a:spcPct val="125000"/>
              </a:lnSpc>
              <a:buNone/>
            </a:pPr>
            <a:r>
              <a:rPr lang="en-US" altLang="zh-CN" sz="2000" b="1" dirty="0" err="1">
                <a:cs typeface="+mn-cs"/>
              </a:rPr>
              <a:t>ZeroWALL</a:t>
            </a:r>
            <a:r>
              <a:rPr lang="zh-CN" altLang="en-US" sz="2000" b="1" dirty="0">
                <a:cs typeface="+mn-cs"/>
              </a:rPr>
              <a:t>原理：</a:t>
            </a:r>
            <a:r>
              <a:rPr lang="en-US" altLang="zh-CN" sz="2000" dirty="0">
                <a:cs typeface="+mn-cs"/>
              </a:rPr>
              <a:t>HTTP</a:t>
            </a:r>
            <a:r>
              <a:rPr lang="zh-CN" altLang="en-US" sz="2000" dirty="0">
                <a:cs typeface="+mn-cs"/>
              </a:rPr>
              <a:t>请求可被视为一种遵循</a:t>
            </a:r>
            <a:r>
              <a:rPr lang="en-US" altLang="zh-CN" sz="2000" dirty="0">
                <a:cs typeface="+mn-cs"/>
              </a:rPr>
              <a:t>HTTP</a:t>
            </a:r>
            <a:r>
              <a:rPr lang="zh-CN" altLang="en-US" sz="2000" dirty="0">
                <a:cs typeface="+mn-cs"/>
              </a:rPr>
              <a:t>语法规则的语句，而恶意</a:t>
            </a:r>
            <a:r>
              <a:rPr lang="en-US" altLang="zh-CN" sz="2000" dirty="0">
                <a:cs typeface="+mn-cs"/>
              </a:rPr>
              <a:t>HTTP</a:t>
            </a:r>
            <a:r>
              <a:rPr lang="zh-CN" altLang="en-US" sz="2000" dirty="0">
                <a:cs typeface="+mn-cs"/>
              </a:rPr>
              <a:t>请求并不能为</a:t>
            </a:r>
            <a:r>
              <a:rPr lang="en-US" altLang="zh-CN" sz="2000" dirty="0">
                <a:cs typeface="+mn-cs"/>
              </a:rPr>
              <a:t>HTTP</a:t>
            </a:r>
            <a:r>
              <a:rPr lang="zh-CN" altLang="en-US" sz="2000" dirty="0">
                <a:cs typeface="+mn-cs"/>
              </a:rPr>
              <a:t>语法规则所解释，故可通过建立</a:t>
            </a:r>
            <a:r>
              <a:rPr lang="en-US" altLang="zh-CN" sz="2000" dirty="0">
                <a:cs typeface="+mn-cs"/>
              </a:rPr>
              <a:t>HTTP</a:t>
            </a:r>
            <a:r>
              <a:rPr lang="zh-CN" altLang="en-US" sz="2000" dirty="0">
                <a:cs typeface="+mn-cs"/>
              </a:rPr>
              <a:t>语言模型加以区分。</a:t>
            </a:r>
            <a:endParaRPr lang="en-US" altLang="zh-CN" sz="1800" dirty="0">
              <a:solidFill>
                <a:schemeClr val="tx1"/>
              </a:solidFill>
              <a:cs typeface="+mn-cs"/>
            </a:endParaRPr>
          </a:p>
        </p:txBody>
      </p:sp>
      <p:sp>
        <p:nvSpPr>
          <p:cNvPr id="7" name="文本占位符 1">
            <a:extLst>
              <a:ext uri="{FF2B5EF4-FFF2-40B4-BE49-F238E27FC236}">
                <a16:creationId xmlns:a16="http://schemas.microsoft.com/office/drawing/2014/main" id="{8EFF10F4-2191-43BE-91A4-E2F7B0A0CCAC}"/>
              </a:ext>
            </a:extLst>
          </p:cNvPr>
          <p:cNvSpPr txBox="1">
            <a:spLocks/>
          </p:cNvSpPr>
          <p:nvPr/>
        </p:nvSpPr>
        <p:spPr>
          <a:xfrm>
            <a:off x="376718" y="1028292"/>
            <a:ext cx="6783233" cy="1969857"/>
          </a:xfrm>
          <a:prstGeom prst="rect">
            <a:avLst/>
          </a:prstGeom>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algn="just">
              <a:lnSpc>
                <a:spcPct val="125000"/>
              </a:lnSpc>
              <a:buFont typeface="Wingdings" panose="05000000000000000000" pitchFamily="2" charset="2"/>
              <a:buChar char="q"/>
            </a:pPr>
            <a:r>
              <a:rPr lang="en-US" altLang="zh-CN" sz="2200" b="1" dirty="0">
                <a:solidFill>
                  <a:srgbClr val="C00000"/>
                </a:solidFill>
                <a:cs typeface="+mn-cs"/>
              </a:rPr>
              <a:t>Zero-Day Web</a:t>
            </a:r>
            <a:r>
              <a:rPr lang="zh-CN" altLang="en-US" sz="2200" b="1" dirty="0">
                <a:solidFill>
                  <a:srgbClr val="C00000"/>
                </a:solidFill>
                <a:cs typeface="+mn-cs"/>
              </a:rPr>
              <a:t>攻击检测技术：</a:t>
            </a:r>
            <a:r>
              <a:rPr lang="en-US" altLang="zh-CN" sz="2200" b="1" dirty="0" err="1">
                <a:solidFill>
                  <a:srgbClr val="C00000"/>
                </a:solidFill>
                <a:cs typeface="+mn-cs"/>
              </a:rPr>
              <a:t>ZeroWALL</a:t>
            </a:r>
            <a:endParaRPr lang="en-US" altLang="zh-CN" sz="2200" b="1" dirty="0">
              <a:solidFill>
                <a:srgbClr val="C00000"/>
              </a:solidFill>
              <a:cs typeface="+mn-cs"/>
            </a:endParaRPr>
          </a:p>
          <a:p>
            <a:pPr marL="457200" lvl="1" indent="0" algn="just" fontAlgn="auto">
              <a:lnSpc>
                <a:spcPct val="125000"/>
              </a:lnSpc>
              <a:spcAft>
                <a:spcPts val="0"/>
              </a:spcAft>
              <a:buFont typeface="Arial" panose="020B0604020202020204" pitchFamily="34" charset="0"/>
              <a:buNone/>
            </a:pPr>
            <a:r>
              <a:rPr lang="en-US" altLang="zh-CN" sz="2000" b="1" dirty="0" err="1">
                <a:cs typeface="+mn-cs"/>
              </a:rPr>
              <a:t>ZeroWALL</a:t>
            </a:r>
            <a:r>
              <a:rPr lang="zh-CN" altLang="en-US" sz="2000" b="1" dirty="0">
                <a:cs typeface="+mn-cs"/>
              </a:rPr>
              <a:t>部署模式：</a:t>
            </a:r>
            <a:r>
              <a:rPr lang="zh-CN" altLang="en-US" sz="2000" dirty="0">
                <a:cs typeface="+mn-cs"/>
              </a:rPr>
              <a:t>关注于被</a:t>
            </a:r>
            <a:r>
              <a:rPr lang="en-US" altLang="zh-CN" sz="2000" dirty="0">
                <a:cs typeface="+mn-cs"/>
              </a:rPr>
              <a:t>WAF</a:t>
            </a:r>
            <a:r>
              <a:rPr lang="zh-CN" altLang="en-US" sz="2000" dirty="0">
                <a:cs typeface="+mn-cs"/>
              </a:rPr>
              <a:t>规则所忽略的未知攻击，发现新的攻击模式，并最终由管理员验证，更新</a:t>
            </a:r>
            <a:r>
              <a:rPr lang="en-US" altLang="zh-CN" sz="2000" dirty="0">
                <a:cs typeface="+mn-cs"/>
              </a:rPr>
              <a:t>WAF</a:t>
            </a:r>
            <a:r>
              <a:rPr lang="zh-CN" altLang="en-US" sz="2000" dirty="0">
                <a:cs typeface="+mn-cs"/>
              </a:rPr>
              <a:t>规则库。</a:t>
            </a:r>
            <a:endParaRPr lang="en-US" altLang="zh-CN" dirty="0">
              <a:cs typeface="+mn-cs"/>
            </a:endParaRPr>
          </a:p>
        </p:txBody>
      </p:sp>
      <p:pic>
        <p:nvPicPr>
          <p:cNvPr id="2" name="图片 1">
            <a:extLst>
              <a:ext uri="{FF2B5EF4-FFF2-40B4-BE49-F238E27FC236}">
                <a16:creationId xmlns:a16="http://schemas.microsoft.com/office/drawing/2014/main" id="{E89CFF14-7CAD-4BEB-8428-E1F54FDE43BE}"/>
              </a:ext>
            </a:extLst>
          </p:cNvPr>
          <p:cNvPicPr>
            <a:picLocks noChangeAspect="1"/>
          </p:cNvPicPr>
          <p:nvPr/>
        </p:nvPicPr>
        <p:blipFill>
          <a:blip r:embed="rId3"/>
          <a:stretch>
            <a:fillRect/>
          </a:stretch>
        </p:blipFill>
        <p:spPr>
          <a:xfrm>
            <a:off x="897058" y="2901868"/>
            <a:ext cx="4854262" cy="3430656"/>
          </a:xfrm>
          <a:prstGeom prst="rect">
            <a:avLst/>
          </a:prstGeom>
        </p:spPr>
      </p:pic>
      <p:pic>
        <p:nvPicPr>
          <p:cNvPr id="3" name="图片 2">
            <a:extLst>
              <a:ext uri="{FF2B5EF4-FFF2-40B4-BE49-F238E27FC236}">
                <a16:creationId xmlns:a16="http://schemas.microsoft.com/office/drawing/2014/main" id="{7A9CDBE3-0346-4842-AB1E-C904A13ED88D}"/>
              </a:ext>
            </a:extLst>
          </p:cNvPr>
          <p:cNvPicPr>
            <a:picLocks noChangeAspect="1"/>
          </p:cNvPicPr>
          <p:nvPr/>
        </p:nvPicPr>
        <p:blipFill>
          <a:blip r:embed="rId4"/>
          <a:stretch>
            <a:fillRect/>
          </a:stretch>
        </p:blipFill>
        <p:spPr>
          <a:xfrm>
            <a:off x="7529043" y="3178687"/>
            <a:ext cx="3537412" cy="3153837"/>
          </a:xfrm>
          <a:prstGeom prst="rect">
            <a:avLst/>
          </a:prstGeom>
        </p:spPr>
      </p:pic>
    </p:spTree>
    <p:extLst>
      <p:ext uri="{BB962C8B-B14F-4D97-AF65-F5344CB8AC3E}">
        <p14:creationId xmlns:p14="http://schemas.microsoft.com/office/powerpoint/2010/main" val="2508396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网络安全</a:t>
            </a:r>
            <a:r>
              <a:rPr kumimoji="0" lang="en-US" altLang="zh-CN"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-Web</a:t>
            </a: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攻击检测</a:t>
            </a:r>
          </a:p>
        </p:txBody>
      </p:sp>
      <p:sp>
        <p:nvSpPr>
          <p:cNvPr id="6" name="文本占位符 1">
            <a:extLst>
              <a:ext uri="{FF2B5EF4-FFF2-40B4-BE49-F238E27FC236}">
                <a16:creationId xmlns:a16="http://schemas.microsoft.com/office/drawing/2014/main" id="{E7BD2F2A-BCE4-4216-A3B6-DB6740D754A3}"/>
              </a:ext>
            </a:extLst>
          </p:cNvPr>
          <p:cNvSpPr txBox="1">
            <a:spLocks/>
          </p:cNvSpPr>
          <p:nvPr/>
        </p:nvSpPr>
        <p:spPr>
          <a:xfrm>
            <a:off x="376718" y="1028292"/>
            <a:ext cx="10512192" cy="2400708"/>
          </a:xfrm>
          <a:prstGeom prst="rect">
            <a:avLst/>
          </a:prstGeom>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algn="just">
              <a:lnSpc>
                <a:spcPct val="125000"/>
              </a:lnSpc>
              <a:buFont typeface="Wingdings" panose="05000000000000000000" pitchFamily="2" charset="2"/>
              <a:buChar char="q"/>
            </a:pPr>
            <a:r>
              <a:rPr lang="en-US" altLang="zh-CN" sz="2200" b="1" dirty="0">
                <a:solidFill>
                  <a:srgbClr val="C00000"/>
                </a:solidFill>
                <a:cs typeface="+mn-cs"/>
              </a:rPr>
              <a:t>Zero-Day Web</a:t>
            </a:r>
            <a:r>
              <a:rPr lang="zh-CN" altLang="en-US" sz="2200" b="1" dirty="0">
                <a:solidFill>
                  <a:srgbClr val="C00000"/>
                </a:solidFill>
                <a:cs typeface="+mn-cs"/>
              </a:rPr>
              <a:t>攻击检测技术：</a:t>
            </a:r>
            <a:r>
              <a:rPr lang="en-US" altLang="zh-CN" sz="2200" b="1" dirty="0" err="1">
                <a:solidFill>
                  <a:srgbClr val="C00000"/>
                </a:solidFill>
                <a:cs typeface="+mn-cs"/>
              </a:rPr>
              <a:t>ZeroWALL</a:t>
            </a:r>
            <a:endParaRPr lang="en-US" altLang="zh-CN" sz="2200" b="1" dirty="0">
              <a:solidFill>
                <a:srgbClr val="C00000"/>
              </a:solidFill>
              <a:cs typeface="+mn-cs"/>
            </a:endParaRPr>
          </a:p>
          <a:p>
            <a:pPr lvl="1" algn="just" fontAlgn="auto">
              <a:lnSpc>
                <a:spcPct val="125000"/>
              </a:lnSpc>
              <a:spcAft>
                <a:spcPts val="0"/>
              </a:spcAft>
              <a:buFont typeface="Wingdings" panose="05000000000000000000" pitchFamily="2" charset="2"/>
              <a:buChar char="Ø"/>
            </a:pPr>
            <a:r>
              <a:rPr lang="zh-CN" altLang="en-US" sz="2000" b="1" dirty="0">
                <a:cs typeface="+mn-cs"/>
              </a:rPr>
              <a:t>关键科学问题：</a:t>
            </a:r>
            <a:r>
              <a:rPr lang="zh-CN" altLang="en-US" sz="2000" dirty="0">
                <a:cs typeface="+mn-cs"/>
              </a:rPr>
              <a:t>如何学习并建立</a:t>
            </a:r>
            <a:r>
              <a:rPr lang="en-US" altLang="zh-CN" sz="2000" dirty="0">
                <a:cs typeface="+mn-cs"/>
              </a:rPr>
              <a:t>HTTP</a:t>
            </a:r>
            <a:r>
              <a:rPr lang="zh-CN" altLang="en-US" sz="2000" dirty="0">
                <a:cs typeface="+mn-cs"/>
              </a:rPr>
              <a:t>语言模型？</a:t>
            </a:r>
            <a:endParaRPr lang="en-US" altLang="zh-CN" sz="2000" dirty="0">
              <a:cs typeface="+mn-cs"/>
            </a:endParaRPr>
          </a:p>
          <a:p>
            <a:pPr lvl="1" algn="just" fontAlgn="auto">
              <a:lnSpc>
                <a:spcPct val="125000"/>
              </a:lnSpc>
              <a:spcAft>
                <a:spcPts val="0"/>
              </a:spcAft>
              <a:buFont typeface="Wingdings" panose="05000000000000000000" pitchFamily="2" charset="2"/>
              <a:buChar char="Ø"/>
            </a:pPr>
            <a:r>
              <a:rPr lang="zh-CN" altLang="en-US" sz="2000" b="1" dirty="0">
                <a:cs typeface="+mn-cs"/>
              </a:rPr>
              <a:t>建立基于神经机器翻译模型的自翻译器：</a:t>
            </a:r>
            <a:endParaRPr lang="en-US" altLang="zh-CN" sz="2000" b="1" dirty="0">
              <a:cs typeface="+mn-cs"/>
            </a:endParaRPr>
          </a:p>
          <a:p>
            <a:pPr marL="1200150" lvl="2" indent="-285750" algn="just">
              <a:lnSpc>
                <a:spcPct val="125000"/>
              </a:lnSpc>
              <a:buFont typeface="Wingdings" panose="05000000000000000000" pitchFamily="2" charset="2"/>
              <a:buChar char="l"/>
            </a:pPr>
            <a:r>
              <a:rPr lang="zh-CN" altLang="en-US" sz="1800" b="1" dirty="0">
                <a:solidFill>
                  <a:schemeClr val="tx1"/>
                </a:solidFill>
                <a:cs typeface="+mn-cs"/>
              </a:rPr>
              <a:t>将原始输入编码为压缩表征</a:t>
            </a:r>
            <a:endParaRPr lang="en-US" altLang="zh-CN" sz="1800" b="1" dirty="0">
              <a:solidFill>
                <a:schemeClr val="tx1"/>
              </a:solidFill>
              <a:cs typeface="+mn-cs"/>
            </a:endParaRPr>
          </a:p>
          <a:p>
            <a:pPr marL="1200150" lvl="2" indent="-285750" algn="just">
              <a:lnSpc>
                <a:spcPct val="125000"/>
              </a:lnSpc>
              <a:buFont typeface="Wingdings" panose="05000000000000000000" pitchFamily="2" charset="2"/>
              <a:buChar char="l"/>
            </a:pPr>
            <a:r>
              <a:rPr lang="zh-CN" altLang="en-US" sz="1800" b="1" dirty="0">
                <a:solidFill>
                  <a:schemeClr val="tx1"/>
                </a:solidFill>
                <a:cs typeface="+mn-cs"/>
              </a:rPr>
              <a:t>将压缩表征解码</a:t>
            </a:r>
            <a:endParaRPr lang="en-US" altLang="zh-CN" dirty="0">
              <a:solidFill>
                <a:schemeClr val="tx1"/>
              </a:solidFill>
              <a:cs typeface="+mn-cs"/>
            </a:endParaRPr>
          </a:p>
        </p:txBody>
      </p:sp>
      <p:pic>
        <p:nvPicPr>
          <p:cNvPr id="2" name="图片 1">
            <a:extLst>
              <a:ext uri="{FF2B5EF4-FFF2-40B4-BE49-F238E27FC236}">
                <a16:creationId xmlns:a16="http://schemas.microsoft.com/office/drawing/2014/main" id="{62AE6A71-B40D-4117-8F3C-7896C7991CF7}"/>
              </a:ext>
            </a:extLst>
          </p:cNvPr>
          <p:cNvPicPr>
            <a:picLocks noChangeAspect="1"/>
          </p:cNvPicPr>
          <p:nvPr/>
        </p:nvPicPr>
        <p:blipFill>
          <a:blip r:embed="rId3"/>
          <a:stretch>
            <a:fillRect/>
          </a:stretch>
        </p:blipFill>
        <p:spPr>
          <a:xfrm>
            <a:off x="2050185" y="3480321"/>
            <a:ext cx="7247564" cy="2745971"/>
          </a:xfrm>
          <a:prstGeom prst="rect">
            <a:avLst/>
          </a:prstGeom>
        </p:spPr>
      </p:pic>
    </p:spTree>
    <p:extLst>
      <p:ext uri="{BB962C8B-B14F-4D97-AF65-F5344CB8AC3E}">
        <p14:creationId xmlns:p14="http://schemas.microsoft.com/office/powerpoint/2010/main" val="1780411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lvl="0" fontAlgn="auto">
              <a:spcAft>
                <a:spcPts val="0"/>
              </a:spcAft>
              <a:defRPr/>
            </a:pPr>
            <a:r>
              <a:rPr lang="zh-CN" altLang="en-US" sz="2800" b="1" dirty="0">
                <a:solidFill>
                  <a:srgbClr val="005BBB"/>
                </a:solidFill>
                <a:latin typeface="微软雅黑" panose="020B0503020204020204" pitchFamily="34" charset="-122"/>
                <a:ea typeface="微软雅黑" panose="020B0503020204020204" pitchFamily="34" charset="-122"/>
              </a:rPr>
              <a:t>网络安全</a:t>
            </a:r>
            <a:r>
              <a:rPr lang="en-US" altLang="zh-CN" sz="2800" b="1" dirty="0">
                <a:solidFill>
                  <a:srgbClr val="005BBB"/>
                </a:solidFill>
                <a:latin typeface="微软雅黑" panose="020B0503020204020204" pitchFamily="34" charset="-122"/>
                <a:ea typeface="微软雅黑" panose="020B0503020204020204" pitchFamily="34" charset="-122"/>
              </a:rPr>
              <a:t>-Web</a:t>
            </a:r>
            <a:r>
              <a:rPr lang="zh-CN" altLang="en-US" sz="2800" b="1" dirty="0">
                <a:solidFill>
                  <a:srgbClr val="005BBB"/>
                </a:solidFill>
                <a:latin typeface="微软雅黑" panose="020B0503020204020204" pitchFamily="34" charset="-122"/>
                <a:ea typeface="微软雅黑" panose="020B0503020204020204" pitchFamily="34" charset="-122"/>
              </a:rPr>
              <a:t>攻击检测</a:t>
            </a:r>
          </a:p>
        </p:txBody>
      </p:sp>
      <p:sp>
        <p:nvSpPr>
          <p:cNvPr id="6" name="文本占位符 1">
            <a:extLst>
              <a:ext uri="{FF2B5EF4-FFF2-40B4-BE49-F238E27FC236}">
                <a16:creationId xmlns:a16="http://schemas.microsoft.com/office/drawing/2014/main" id="{8F129E34-14B2-4E1E-932C-7C9D7C595AC4}"/>
              </a:ext>
            </a:extLst>
          </p:cNvPr>
          <p:cNvSpPr txBox="1">
            <a:spLocks/>
          </p:cNvSpPr>
          <p:nvPr/>
        </p:nvSpPr>
        <p:spPr>
          <a:xfrm>
            <a:off x="376718" y="1028292"/>
            <a:ext cx="10512192" cy="2400708"/>
          </a:xfrm>
          <a:prstGeom prst="rect">
            <a:avLst/>
          </a:prstGeom>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algn="just">
              <a:lnSpc>
                <a:spcPct val="125000"/>
              </a:lnSpc>
              <a:buFont typeface="Wingdings" panose="05000000000000000000" pitchFamily="2" charset="2"/>
              <a:buChar char="q"/>
            </a:pPr>
            <a:r>
              <a:rPr lang="en-US" altLang="zh-CN" sz="2200" b="1" dirty="0">
                <a:solidFill>
                  <a:srgbClr val="C00000"/>
                </a:solidFill>
                <a:cs typeface="+mn-cs"/>
              </a:rPr>
              <a:t>Zero-Day Web</a:t>
            </a:r>
            <a:r>
              <a:rPr lang="zh-CN" altLang="en-US" sz="2200" b="1" dirty="0">
                <a:solidFill>
                  <a:srgbClr val="C00000"/>
                </a:solidFill>
                <a:cs typeface="+mn-cs"/>
              </a:rPr>
              <a:t>攻击检测技术：</a:t>
            </a:r>
            <a:r>
              <a:rPr lang="en-US" altLang="zh-CN" sz="2200" b="1" dirty="0" err="1">
                <a:solidFill>
                  <a:srgbClr val="C00000"/>
                </a:solidFill>
                <a:cs typeface="+mn-cs"/>
              </a:rPr>
              <a:t>ZeroWALL</a:t>
            </a:r>
            <a:endParaRPr lang="en-US" altLang="zh-CN" sz="2200" b="1" dirty="0">
              <a:solidFill>
                <a:srgbClr val="C00000"/>
              </a:solidFill>
              <a:cs typeface="+mn-cs"/>
            </a:endParaRPr>
          </a:p>
        </p:txBody>
      </p:sp>
      <p:pic>
        <p:nvPicPr>
          <p:cNvPr id="2" name="图片 1">
            <a:extLst>
              <a:ext uri="{FF2B5EF4-FFF2-40B4-BE49-F238E27FC236}">
                <a16:creationId xmlns:a16="http://schemas.microsoft.com/office/drawing/2014/main" id="{B5A43C81-7C54-430B-AB37-5EE31A6077B2}"/>
              </a:ext>
            </a:extLst>
          </p:cNvPr>
          <p:cNvPicPr>
            <a:picLocks noChangeAspect="1"/>
          </p:cNvPicPr>
          <p:nvPr/>
        </p:nvPicPr>
        <p:blipFill>
          <a:blip r:embed="rId3"/>
          <a:stretch>
            <a:fillRect/>
          </a:stretch>
        </p:blipFill>
        <p:spPr>
          <a:xfrm>
            <a:off x="1501148" y="1732144"/>
            <a:ext cx="8154580" cy="4569188"/>
          </a:xfrm>
          <a:prstGeom prst="rect">
            <a:avLst/>
          </a:prstGeom>
        </p:spPr>
      </p:pic>
    </p:spTree>
    <p:extLst>
      <p:ext uri="{BB962C8B-B14F-4D97-AF65-F5344CB8AC3E}">
        <p14:creationId xmlns:p14="http://schemas.microsoft.com/office/powerpoint/2010/main" val="1673065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lvl="0" fontAlgn="auto">
              <a:spcAft>
                <a:spcPts val="0"/>
              </a:spcAft>
              <a:defRPr/>
            </a:pPr>
            <a:r>
              <a:rPr lang="zh-CN" altLang="en-US" sz="2800" b="1" dirty="0">
                <a:solidFill>
                  <a:srgbClr val="005BBB"/>
                </a:solidFill>
                <a:latin typeface="微软雅黑" panose="020B0503020204020204" pitchFamily="34" charset="-122"/>
                <a:ea typeface="微软雅黑" panose="020B0503020204020204" pitchFamily="34" charset="-122"/>
              </a:rPr>
              <a:t>网络安全</a:t>
            </a:r>
            <a:r>
              <a:rPr lang="en-US" altLang="zh-CN" sz="2800" b="1" dirty="0">
                <a:solidFill>
                  <a:srgbClr val="005BBB"/>
                </a:solidFill>
                <a:latin typeface="微软雅黑" panose="020B0503020204020204" pitchFamily="34" charset="-122"/>
                <a:ea typeface="微软雅黑" panose="020B0503020204020204" pitchFamily="34" charset="-122"/>
              </a:rPr>
              <a:t>-Web</a:t>
            </a:r>
            <a:r>
              <a:rPr lang="zh-CN" altLang="en-US" sz="2800" b="1" dirty="0">
                <a:solidFill>
                  <a:srgbClr val="005BBB"/>
                </a:solidFill>
                <a:latin typeface="微软雅黑" panose="020B0503020204020204" pitchFamily="34" charset="-122"/>
                <a:ea typeface="微软雅黑" panose="020B0503020204020204" pitchFamily="34" charset="-122"/>
              </a:rPr>
              <a:t>攻击检测</a:t>
            </a:r>
          </a:p>
        </p:txBody>
      </p:sp>
      <p:sp>
        <p:nvSpPr>
          <p:cNvPr id="6" name="文本占位符 1">
            <a:extLst>
              <a:ext uri="{FF2B5EF4-FFF2-40B4-BE49-F238E27FC236}">
                <a16:creationId xmlns:a16="http://schemas.microsoft.com/office/drawing/2014/main" id="{8F129E34-14B2-4E1E-932C-7C9D7C595AC4}"/>
              </a:ext>
            </a:extLst>
          </p:cNvPr>
          <p:cNvSpPr txBox="1">
            <a:spLocks/>
          </p:cNvSpPr>
          <p:nvPr/>
        </p:nvSpPr>
        <p:spPr>
          <a:xfrm>
            <a:off x="376718" y="1028292"/>
            <a:ext cx="10512192" cy="1782020"/>
          </a:xfrm>
          <a:prstGeom prst="rect">
            <a:avLst/>
          </a:prstGeom>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algn="just">
              <a:lnSpc>
                <a:spcPct val="125000"/>
              </a:lnSpc>
              <a:buFont typeface="Wingdings" panose="05000000000000000000" pitchFamily="2" charset="2"/>
              <a:buChar char="q"/>
            </a:pPr>
            <a:r>
              <a:rPr lang="en-US" altLang="zh-CN" sz="2200" b="1" dirty="0">
                <a:solidFill>
                  <a:srgbClr val="C00000"/>
                </a:solidFill>
                <a:cs typeface="+mn-cs"/>
              </a:rPr>
              <a:t>Zero-Day Web</a:t>
            </a:r>
            <a:r>
              <a:rPr lang="zh-CN" altLang="en-US" sz="2200" b="1" dirty="0">
                <a:solidFill>
                  <a:srgbClr val="C00000"/>
                </a:solidFill>
                <a:cs typeface="+mn-cs"/>
              </a:rPr>
              <a:t>攻击检测技术：</a:t>
            </a:r>
            <a:r>
              <a:rPr lang="en-US" altLang="zh-CN" sz="2200" b="1" dirty="0" err="1">
                <a:solidFill>
                  <a:srgbClr val="C00000"/>
                </a:solidFill>
                <a:cs typeface="+mn-cs"/>
              </a:rPr>
              <a:t>ZeroWALL</a:t>
            </a:r>
            <a:endParaRPr lang="en-US" altLang="zh-CN" sz="2200" b="1" dirty="0">
              <a:solidFill>
                <a:srgbClr val="C00000"/>
              </a:solidFill>
              <a:cs typeface="+mn-cs"/>
            </a:endParaRPr>
          </a:p>
          <a:p>
            <a:pPr lvl="1" algn="just">
              <a:lnSpc>
                <a:spcPct val="125000"/>
              </a:lnSpc>
              <a:buFont typeface="Wingdings" panose="05000000000000000000" pitchFamily="2" charset="2"/>
              <a:buChar char="p"/>
            </a:pPr>
            <a:r>
              <a:rPr lang="zh-CN" altLang="en-US" sz="2000" b="1" dirty="0">
                <a:cs typeface="+mn-cs"/>
              </a:rPr>
              <a:t>翻译质量</a:t>
            </a:r>
            <a:r>
              <a:rPr lang="en-US" altLang="zh-CN" sz="2000" b="1" dirty="0">
                <a:cs typeface="+mn-cs"/>
              </a:rPr>
              <a:t>-&gt;</a:t>
            </a:r>
            <a:r>
              <a:rPr lang="zh-CN" altLang="en-US" sz="2000" b="1" dirty="0">
                <a:cs typeface="+mn-cs"/>
              </a:rPr>
              <a:t>异常分数</a:t>
            </a:r>
            <a:endParaRPr lang="en-US" altLang="zh-CN" sz="2000" b="1" dirty="0">
              <a:cs typeface="+mn-cs"/>
            </a:endParaRPr>
          </a:p>
          <a:p>
            <a:pPr marL="1200150" lvl="2" indent="-285750" algn="just">
              <a:lnSpc>
                <a:spcPct val="125000"/>
              </a:lnSpc>
              <a:buFont typeface="Wingdings" panose="05000000000000000000" pitchFamily="2" charset="2"/>
              <a:buChar char="Ø"/>
            </a:pPr>
            <a:r>
              <a:rPr lang="zh-CN" altLang="en-US" sz="1800" b="1" dirty="0">
                <a:solidFill>
                  <a:schemeClr val="tx1"/>
                </a:solidFill>
                <a:cs typeface="+mn-cs"/>
              </a:rPr>
              <a:t>以</a:t>
            </a:r>
            <a:r>
              <a:rPr lang="en-US" altLang="zh-CN" sz="1800" b="1" dirty="0">
                <a:solidFill>
                  <a:schemeClr val="tx1"/>
                </a:solidFill>
                <a:cs typeface="+mn-cs"/>
              </a:rPr>
              <a:t>BLUE</a:t>
            </a:r>
            <a:r>
              <a:rPr lang="zh-CN" altLang="en-US" sz="1800" b="1" dirty="0">
                <a:solidFill>
                  <a:schemeClr val="tx1"/>
                </a:solidFill>
                <a:cs typeface="+mn-cs"/>
              </a:rPr>
              <a:t>度量为例</a:t>
            </a:r>
            <a:endParaRPr lang="en-US" altLang="zh-CN" sz="1800" b="1" dirty="0">
              <a:solidFill>
                <a:schemeClr val="tx1"/>
              </a:solidFill>
              <a:cs typeface="+mn-cs"/>
            </a:endParaRPr>
          </a:p>
          <a:p>
            <a:pPr marL="1200150" lvl="2" indent="-285750" algn="just">
              <a:lnSpc>
                <a:spcPct val="125000"/>
              </a:lnSpc>
              <a:buFont typeface="Wingdings" panose="05000000000000000000" pitchFamily="2" charset="2"/>
              <a:buChar char="Ø"/>
            </a:pPr>
            <a:r>
              <a:rPr lang="zh-CN" altLang="en-US" sz="1800" b="1" dirty="0">
                <a:solidFill>
                  <a:srgbClr val="C00000"/>
                </a:solidFill>
                <a:cs typeface="+mn-cs"/>
              </a:rPr>
              <a:t>异常分数 </a:t>
            </a:r>
            <a:r>
              <a:rPr lang="en-US" altLang="zh-CN" sz="1800" b="1" dirty="0">
                <a:solidFill>
                  <a:schemeClr val="tx1"/>
                </a:solidFill>
                <a:cs typeface="+mn-cs"/>
              </a:rPr>
              <a:t>= 1- BLUE Score</a:t>
            </a:r>
          </a:p>
        </p:txBody>
      </p:sp>
      <p:pic>
        <p:nvPicPr>
          <p:cNvPr id="3" name="图片 2">
            <a:extLst>
              <a:ext uri="{FF2B5EF4-FFF2-40B4-BE49-F238E27FC236}">
                <a16:creationId xmlns:a16="http://schemas.microsoft.com/office/drawing/2014/main" id="{105BF62D-FAAC-43F7-B9AB-4294D46757B0}"/>
              </a:ext>
            </a:extLst>
          </p:cNvPr>
          <p:cNvPicPr>
            <a:picLocks noChangeAspect="1"/>
          </p:cNvPicPr>
          <p:nvPr/>
        </p:nvPicPr>
        <p:blipFill>
          <a:blip r:embed="rId3"/>
          <a:stretch>
            <a:fillRect/>
          </a:stretch>
        </p:blipFill>
        <p:spPr>
          <a:xfrm>
            <a:off x="677283" y="3099315"/>
            <a:ext cx="5575567" cy="1988594"/>
          </a:xfrm>
          <a:prstGeom prst="rect">
            <a:avLst/>
          </a:prstGeom>
        </p:spPr>
      </p:pic>
      <p:pic>
        <p:nvPicPr>
          <p:cNvPr id="4" name="图片 3">
            <a:extLst>
              <a:ext uri="{FF2B5EF4-FFF2-40B4-BE49-F238E27FC236}">
                <a16:creationId xmlns:a16="http://schemas.microsoft.com/office/drawing/2014/main" id="{DBAF62D7-B47A-4F7E-B8C1-D37DB570F033}"/>
              </a:ext>
            </a:extLst>
          </p:cNvPr>
          <p:cNvPicPr>
            <a:picLocks noChangeAspect="1"/>
          </p:cNvPicPr>
          <p:nvPr/>
        </p:nvPicPr>
        <p:blipFill>
          <a:blip r:embed="rId4"/>
          <a:stretch>
            <a:fillRect/>
          </a:stretch>
        </p:blipFill>
        <p:spPr>
          <a:xfrm>
            <a:off x="6252850" y="3063655"/>
            <a:ext cx="5513299" cy="2059914"/>
          </a:xfrm>
          <a:prstGeom prst="rect">
            <a:avLst/>
          </a:prstGeom>
        </p:spPr>
      </p:pic>
      <p:sp>
        <p:nvSpPr>
          <p:cNvPr id="5" name="椭圆 4">
            <a:extLst>
              <a:ext uri="{FF2B5EF4-FFF2-40B4-BE49-F238E27FC236}">
                <a16:creationId xmlns:a16="http://schemas.microsoft.com/office/drawing/2014/main" id="{75A0351F-3668-4B6A-9623-D48E265D2854}"/>
              </a:ext>
            </a:extLst>
          </p:cNvPr>
          <p:cNvSpPr/>
          <p:nvPr/>
        </p:nvSpPr>
        <p:spPr>
          <a:xfrm>
            <a:off x="2978092" y="4647501"/>
            <a:ext cx="2768367" cy="66273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4FEF90E1-A0A0-4FFB-A42B-AB3F1624A615}"/>
              </a:ext>
            </a:extLst>
          </p:cNvPr>
          <p:cNvSpPr/>
          <p:nvPr/>
        </p:nvSpPr>
        <p:spPr>
          <a:xfrm>
            <a:off x="8553659" y="4647501"/>
            <a:ext cx="2768367" cy="662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46D2F8F-BA1D-4463-8555-A7112FBB1EE3}"/>
              </a:ext>
            </a:extLst>
          </p:cNvPr>
          <p:cNvSpPr/>
          <p:nvPr/>
        </p:nvSpPr>
        <p:spPr>
          <a:xfrm>
            <a:off x="3374436" y="5542918"/>
            <a:ext cx="1677062" cy="369332"/>
          </a:xfrm>
          <a:prstGeom prst="rect">
            <a:avLst/>
          </a:prstGeom>
        </p:spPr>
        <p:txBody>
          <a:bodyPr wrap="none">
            <a:spAutoFit/>
          </a:bodyPr>
          <a:lstStyle/>
          <a:p>
            <a:r>
              <a:rPr lang="zh-CN" altLang="en-US" b="1" dirty="0">
                <a:solidFill>
                  <a:srgbClr val="00B050"/>
                </a:solidFill>
              </a:rPr>
              <a:t>正常</a:t>
            </a:r>
            <a:r>
              <a:rPr lang="en-US" altLang="zh-CN" b="1" dirty="0">
                <a:solidFill>
                  <a:srgbClr val="00B050"/>
                </a:solidFill>
              </a:rPr>
              <a:t>HTTP</a:t>
            </a:r>
            <a:r>
              <a:rPr lang="zh-CN" altLang="en-US" b="1" dirty="0">
                <a:solidFill>
                  <a:srgbClr val="00B050"/>
                </a:solidFill>
              </a:rPr>
              <a:t>请求</a:t>
            </a:r>
            <a:endParaRPr lang="zh-CN" altLang="en-US" dirty="0">
              <a:solidFill>
                <a:srgbClr val="00B050"/>
              </a:solidFill>
            </a:endParaRPr>
          </a:p>
        </p:txBody>
      </p:sp>
      <p:sp>
        <p:nvSpPr>
          <p:cNvPr id="13" name="矩形 12">
            <a:extLst>
              <a:ext uri="{FF2B5EF4-FFF2-40B4-BE49-F238E27FC236}">
                <a16:creationId xmlns:a16="http://schemas.microsoft.com/office/drawing/2014/main" id="{0815FA3E-CE52-4546-BE46-58B697E9F4D0}"/>
              </a:ext>
            </a:extLst>
          </p:cNvPr>
          <p:cNvSpPr/>
          <p:nvPr/>
        </p:nvSpPr>
        <p:spPr>
          <a:xfrm>
            <a:off x="8927947" y="5542918"/>
            <a:ext cx="1677062" cy="369332"/>
          </a:xfrm>
          <a:prstGeom prst="rect">
            <a:avLst/>
          </a:prstGeom>
        </p:spPr>
        <p:txBody>
          <a:bodyPr wrap="none">
            <a:spAutoFit/>
          </a:bodyPr>
          <a:lstStyle/>
          <a:p>
            <a:r>
              <a:rPr lang="zh-CN" altLang="en-US" b="1" dirty="0">
                <a:solidFill>
                  <a:srgbClr val="FF0000"/>
                </a:solidFill>
              </a:rPr>
              <a:t>恶意</a:t>
            </a:r>
            <a:r>
              <a:rPr lang="en-US" altLang="zh-CN" b="1" dirty="0">
                <a:solidFill>
                  <a:srgbClr val="FF0000"/>
                </a:solidFill>
              </a:rPr>
              <a:t>HTTP</a:t>
            </a:r>
            <a:r>
              <a:rPr lang="zh-CN" altLang="en-US" b="1" dirty="0">
                <a:solidFill>
                  <a:srgbClr val="FF0000"/>
                </a:solidFill>
              </a:rPr>
              <a:t>攻击</a:t>
            </a:r>
            <a:endParaRPr lang="zh-CN" altLang="en-US" dirty="0">
              <a:solidFill>
                <a:srgbClr val="FF0000"/>
              </a:solidFill>
            </a:endParaRPr>
          </a:p>
        </p:txBody>
      </p:sp>
    </p:spTree>
    <p:extLst>
      <p:ext uri="{BB962C8B-B14F-4D97-AF65-F5344CB8AC3E}">
        <p14:creationId xmlns:p14="http://schemas.microsoft.com/office/powerpoint/2010/main" val="2534227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lvl="0" fontAlgn="auto">
              <a:spcAft>
                <a:spcPts val="0"/>
              </a:spcAft>
              <a:defRPr/>
            </a:pPr>
            <a:r>
              <a:rPr lang="zh-CN" altLang="en-US" sz="2800" b="1" dirty="0">
                <a:solidFill>
                  <a:srgbClr val="005BBB"/>
                </a:solidFill>
                <a:latin typeface="微软雅黑" panose="020B0503020204020204" pitchFamily="34" charset="-122"/>
                <a:ea typeface="微软雅黑" panose="020B0503020204020204" pitchFamily="34" charset="-122"/>
              </a:rPr>
              <a:t>网络安全</a:t>
            </a:r>
            <a:r>
              <a:rPr lang="en-US" altLang="zh-CN" sz="2800" b="1" dirty="0">
                <a:solidFill>
                  <a:srgbClr val="005BBB"/>
                </a:solidFill>
                <a:latin typeface="微软雅黑" panose="020B0503020204020204" pitchFamily="34" charset="-122"/>
                <a:ea typeface="微软雅黑" panose="020B0503020204020204" pitchFamily="34" charset="-122"/>
              </a:rPr>
              <a:t>-Web</a:t>
            </a:r>
            <a:r>
              <a:rPr lang="zh-CN" altLang="en-US" sz="2800" b="1" dirty="0">
                <a:solidFill>
                  <a:srgbClr val="005BBB"/>
                </a:solidFill>
                <a:latin typeface="微软雅黑" panose="020B0503020204020204" pitchFamily="34" charset="-122"/>
                <a:ea typeface="微软雅黑" panose="020B0503020204020204" pitchFamily="34" charset="-122"/>
              </a:rPr>
              <a:t>攻击检测</a:t>
            </a:r>
          </a:p>
        </p:txBody>
      </p:sp>
      <p:sp>
        <p:nvSpPr>
          <p:cNvPr id="6" name="文本占位符 1">
            <a:extLst>
              <a:ext uri="{FF2B5EF4-FFF2-40B4-BE49-F238E27FC236}">
                <a16:creationId xmlns:a16="http://schemas.microsoft.com/office/drawing/2014/main" id="{8F129E34-14B2-4E1E-932C-7C9D7C595AC4}"/>
              </a:ext>
            </a:extLst>
          </p:cNvPr>
          <p:cNvSpPr txBox="1">
            <a:spLocks/>
          </p:cNvSpPr>
          <p:nvPr/>
        </p:nvSpPr>
        <p:spPr>
          <a:xfrm>
            <a:off x="376718" y="1028292"/>
            <a:ext cx="10512192" cy="640737"/>
          </a:xfrm>
          <a:prstGeom prst="rect">
            <a:avLst/>
          </a:prstGeom>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algn="just">
              <a:lnSpc>
                <a:spcPct val="125000"/>
              </a:lnSpc>
              <a:buFont typeface="Wingdings" panose="05000000000000000000" pitchFamily="2" charset="2"/>
              <a:buChar char="q"/>
            </a:pPr>
            <a:r>
              <a:rPr lang="en-US" altLang="zh-CN" sz="2200" b="1" dirty="0">
                <a:solidFill>
                  <a:srgbClr val="C00000"/>
                </a:solidFill>
                <a:cs typeface="+mn-cs"/>
              </a:rPr>
              <a:t>Zero-Day Web</a:t>
            </a:r>
            <a:r>
              <a:rPr lang="zh-CN" altLang="en-US" sz="2200" b="1" dirty="0">
                <a:solidFill>
                  <a:srgbClr val="C00000"/>
                </a:solidFill>
                <a:cs typeface="+mn-cs"/>
              </a:rPr>
              <a:t>攻击检测技术：</a:t>
            </a:r>
            <a:r>
              <a:rPr lang="en-US" altLang="zh-CN" sz="2200" b="1" dirty="0" err="1">
                <a:solidFill>
                  <a:srgbClr val="C00000"/>
                </a:solidFill>
                <a:cs typeface="+mn-cs"/>
              </a:rPr>
              <a:t>ZeroWALL</a:t>
            </a:r>
            <a:endParaRPr lang="en-US" altLang="zh-CN" sz="2200" b="1" dirty="0">
              <a:solidFill>
                <a:srgbClr val="C00000"/>
              </a:solidFill>
              <a:cs typeface="+mn-cs"/>
            </a:endParaRPr>
          </a:p>
        </p:txBody>
      </p:sp>
      <p:pic>
        <p:nvPicPr>
          <p:cNvPr id="2" name="图片 1">
            <a:extLst>
              <a:ext uri="{FF2B5EF4-FFF2-40B4-BE49-F238E27FC236}">
                <a16:creationId xmlns:a16="http://schemas.microsoft.com/office/drawing/2014/main" id="{A1B5D082-8F53-47B2-8016-CB1087FE749A}"/>
              </a:ext>
            </a:extLst>
          </p:cNvPr>
          <p:cNvPicPr>
            <a:picLocks noChangeAspect="1"/>
          </p:cNvPicPr>
          <p:nvPr/>
        </p:nvPicPr>
        <p:blipFill>
          <a:blip r:embed="rId3"/>
          <a:stretch>
            <a:fillRect/>
          </a:stretch>
        </p:blipFill>
        <p:spPr>
          <a:xfrm>
            <a:off x="1487255" y="1455537"/>
            <a:ext cx="8291118" cy="2876930"/>
          </a:xfrm>
          <a:prstGeom prst="rect">
            <a:avLst/>
          </a:prstGeom>
        </p:spPr>
      </p:pic>
      <p:sp>
        <p:nvSpPr>
          <p:cNvPr id="9" name="矩形 8">
            <a:extLst>
              <a:ext uri="{FF2B5EF4-FFF2-40B4-BE49-F238E27FC236}">
                <a16:creationId xmlns:a16="http://schemas.microsoft.com/office/drawing/2014/main" id="{90583F1F-F120-42D7-AD8D-5159E897843F}"/>
              </a:ext>
            </a:extLst>
          </p:cNvPr>
          <p:cNvSpPr/>
          <p:nvPr/>
        </p:nvSpPr>
        <p:spPr>
          <a:xfrm>
            <a:off x="566928" y="4383788"/>
            <a:ext cx="10585226" cy="2354940"/>
          </a:xfrm>
          <a:prstGeom prst="rect">
            <a:avLst/>
          </a:prstGeom>
        </p:spPr>
        <p:txBody>
          <a:bodyPr wrap="square">
            <a:spAutoFit/>
          </a:bodyPr>
          <a:lstStyle/>
          <a:p>
            <a:pPr lvl="1" algn="just" fontAlgn="auto">
              <a:lnSpc>
                <a:spcPct val="125000"/>
              </a:lnSpc>
              <a:spcAft>
                <a:spcPts val="0"/>
              </a:spcAft>
              <a:buFont typeface="Wingdings" panose="05000000000000000000" pitchFamily="2" charset="2"/>
              <a:buChar char="Ø"/>
            </a:pPr>
            <a:r>
              <a:rPr lang="zh-CN" altLang="en-US" sz="2000" b="1" dirty="0">
                <a:solidFill>
                  <a:srgbClr val="000000"/>
                </a:solidFill>
                <a:latin typeface="Times New Roman" panose="02020603050405020304" pitchFamily="18" charset="0"/>
                <a:ea typeface="微软雅黑" panose="020B0503020204020204" pitchFamily="34" charset="-122"/>
              </a:rPr>
              <a:t> 步骤</a:t>
            </a:r>
            <a:r>
              <a:rPr lang="en-US" altLang="zh-CN" sz="2000" b="1" dirty="0">
                <a:solidFill>
                  <a:srgbClr val="000000"/>
                </a:solidFill>
                <a:latin typeface="Times New Roman" panose="02020603050405020304" pitchFamily="18" charset="0"/>
                <a:ea typeface="微软雅黑" panose="020B0503020204020204" pitchFamily="34" charset="-122"/>
              </a:rPr>
              <a:t>1</a:t>
            </a:r>
            <a:r>
              <a:rPr lang="zh-CN" altLang="en-US" sz="2000" b="1" dirty="0">
                <a:solidFill>
                  <a:srgbClr val="000000"/>
                </a:solidFill>
                <a:latin typeface="Times New Roman" panose="02020603050405020304" pitchFamily="18" charset="0"/>
                <a:ea typeface="微软雅黑" panose="020B0503020204020204" pitchFamily="34" charset="-122"/>
              </a:rPr>
              <a:t>：</a:t>
            </a:r>
            <a:endParaRPr lang="en-US" altLang="zh-CN" sz="2000" b="1" dirty="0">
              <a:solidFill>
                <a:srgbClr val="000000"/>
              </a:solidFill>
              <a:latin typeface="Times New Roman" panose="02020603050405020304" pitchFamily="18" charset="0"/>
              <a:ea typeface="微软雅黑" panose="020B0503020204020204" pitchFamily="34" charset="-122"/>
            </a:endParaRPr>
          </a:p>
          <a:p>
            <a:pPr marL="1257300" lvl="2" indent="-342900" algn="just" fontAlgn="auto">
              <a:lnSpc>
                <a:spcPct val="125000"/>
              </a:lnSpc>
              <a:spcAft>
                <a:spcPts val="0"/>
              </a:spcAft>
              <a:buFont typeface="Wingdings" panose="05000000000000000000" pitchFamily="2" charset="2"/>
              <a:buChar char="ü"/>
            </a:pPr>
            <a:r>
              <a:rPr lang="zh-CN" altLang="en-US" sz="2000" dirty="0">
                <a:solidFill>
                  <a:srgbClr val="000000"/>
                </a:solidFill>
                <a:latin typeface="Times New Roman" panose="02020603050405020304" pitchFamily="18" charset="0"/>
                <a:ea typeface="微软雅黑" panose="020B0503020204020204" pitchFamily="34" charset="-122"/>
              </a:rPr>
              <a:t>过滤无效词，建立</a:t>
            </a:r>
            <a:r>
              <a:rPr lang="zh-CN" altLang="en-US" sz="2000" b="1" dirty="0">
                <a:solidFill>
                  <a:srgbClr val="C00000"/>
                </a:solidFill>
                <a:latin typeface="Times New Roman" panose="02020603050405020304" pitchFamily="18" charset="0"/>
                <a:ea typeface="微软雅黑" panose="020B0503020204020204" pitchFamily="34" charset="-122"/>
              </a:rPr>
              <a:t>词汇表</a:t>
            </a:r>
            <a:r>
              <a:rPr lang="zh-CN" altLang="en-US" sz="2000" dirty="0">
                <a:solidFill>
                  <a:srgbClr val="000000"/>
                </a:solidFill>
                <a:latin typeface="Times New Roman" panose="02020603050405020304" pitchFamily="18" charset="0"/>
                <a:ea typeface="微软雅黑" panose="020B0503020204020204" pitchFamily="34" charset="-122"/>
              </a:rPr>
              <a:t>，关键词向量化</a:t>
            </a:r>
            <a:endParaRPr lang="en-US" altLang="zh-CN" sz="2000" dirty="0">
              <a:solidFill>
                <a:srgbClr val="000000"/>
              </a:solidFill>
              <a:latin typeface="Times New Roman" panose="02020603050405020304" pitchFamily="18" charset="0"/>
              <a:ea typeface="微软雅黑" panose="020B0503020204020204" pitchFamily="34" charset="-122"/>
            </a:endParaRPr>
          </a:p>
          <a:p>
            <a:pPr lvl="1" algn="just" fontAlgn="auto">
              <a:lnSpc>
                <a:spcPct val="125000"/>
              </a:lnSpc>
              <a:spcAft>
                <a:spcPts val="0"/>
              </a:spcAft>
              <a:buFont typeface="Wingdings" panose="05000000000000000000" pitchFamily="2" charset="2"/>
              <a:buChar char="Ø"/>
            </a:pPr>
            <a:r>
              <a:rPr lang="en-US" altLang="zh-CN" sz="2000" b="1" dirty="0">
                <a:solidFill>
                  <a:srgbClr val="000000"/>
                </a:solidFill>
                <a:latin typeface="Times New Roman" panose="02020603050405020304" pitchFamily="18" charset="0"/>
                <a:ea typeface="微软雅黑" panose="020B0503020204020204" pitchFamily="34" charset="-122"/>
              </a:rPr>
              <a:t> </a:t>
            </a:r>
            <a:r>
              <a:rPr lang="zh-CN" altLang="en-US" sz="2000" b="1" dirty="0">
                <a:solidFill>
                  <a:srgbClr val="000000"/>
                </a:solidFill>
                <a:latin typeface="Times New Roman" panose="02020603050405020304" pitchFamily="18" charset="0"/>
                <a:ea typeface="微软雅黑" panose="020B0503020204020204" pitchFamily="34" charset="-122"/>
              </a:rPr>
              <a:t>步骤</a:t>
            </a:r>
            <a:r>
              <a:rPr lang="en-US" altLang="zh-CN" sz="2000" b="1" dirty="0">
                <a:solidFill>
                  <a:srgbClr val="000000"/>
                </a:solidFill>
                <a:latin typeface="Times New Roman" panose="02020603050405020304" pitchFamily="18" charset="0"/>
                <a:ea typeface="微软雅黑" panose="020B0503020204020204" pitchFamily="34" charset="-122"/>
              </a:rPr>
              <a:t>2</a:t>
            </a:r>
            <a:r>
              <a:rPr lang="zh-CN" altLang="en-US" sz="2000" b="1" dirty="0">
                <a:solidFill>
                  <a:srgbClr val="000000"/>
                </a:solidFill>
                <a:latin typeface="Times New Roman" panose="02020603050405020304" pitchFamily="18" charset="0"/>
                <a:ea typeface="微软雅黑" panose="020B0503020204020204" pitchFamily="34" charset="-122"/>
              </a:rPr>
              <a:t>：</a:t>
            </a:r>
            <a:endParaRPr lang="en-US" altLang="zh-CN" sz="2000" b="1" dirty="0">
              <a:solidFill>
                <a:srgbClr val="000000"/>
              </a:solidFill>
              <a:latin typeface="Times New Roman" panose="02020603050405020304" pitchFamily="18" charset="0"/>
              <a:ea typeface="微软雅黑" panose="020B0503020204020204" pitchFamily="34" charset="-122"/>
            </a:endParaRPr>
          </a:p>
          <a:p>
            <a:pPr marL="1257300" lvl="2" indent="-342900" algn="just" fontAlgn="auto">
              <a:lnSpc>
                <a:spcPct val="125000"/>
              </a:lnSpc>
              <a:spcAft>
                <a:spcPts val="0"/>
              </a:spcAft>
              <a:buFont typeface="Wingdings" panose="05000000000000000000" pitchFamily="2" charset="2"/>
              <a:buChar char="ü"/>
            </a:pPr>
            <a:r>
              <a:rPr lang="zh-CN" altLang="en-US" sz="2000" dirty="0">
                <a:solidFill>
                  <a:srgbClr val="000000"/>
                </a:solidFill>
                <a:latin typeface="Times New Roman" panose="02020603050405020304" pitchFamily="18" charset="0"/>
                <a:ea typeface="微软雅黑" panose="020B0503020204020204" pitchFamily="34" charset="-122"/>
              </a:rPr>
              <a:t>将</a:t>
            </a:r>
            <a:r>
              <a:rPr lang="en-US" altLang="zh-CN" sz="2000" dirty="0">
                <a:solidFill>
                  <a:srgbClr val="000000"/>
                </a:solidFill>
                <a:latin typeface="Times New Roman" panose="02020603050405020304" pitchFamily="18" charset="0"/>
                <a:ea typeface="微软雅黑" panose="020B0503020204020204" pitchFamily="34" charset="-122"/>
              </a:rPr>
              <a:t>HTTP</a:t>
            </a:r>
            <a:r>
              <a:rPr lang="zh-CN" altLang="en-US" sz="2000" dirty="0">
                <a:solidFill>
                  <a:srgbClr val="000000"/>
                </a:solidFill>
                <a:latin typeface="Times New Roman" panose="02020603050405020304" pitchFamily="18" charset="0"/>
                <a:ea typeface="微软雅黑" panose="020B0503020204020204" pitchFamily="34" charset="-122"/>
              </a:rPr>
              <a:t>请求转换为</a:t>
            </a:r>
            <a:r>
              <a:rPr lang="zh-CN" altLang="en-US" sz="2000" b="1" dirty="0">
                <a:solidFill>
                  <a:srgbClr val="C00000"/>
                </a:solidFill>
                <a:latin typeface="Times New Roman" panose="02020603050405020304" pitchFamily="18" charset="0"/>
                <a:ea typeface="微软雅黑" panose="020B0503020204020204" pitchFamily="34" charset="-122"/>
              </a:rPr>
              <a:t>向量序列</a:t>
            </a:r>
            <a:endParaRPr lang="en-US" altLang="zh-CN" sz="2000" b="1" dirty="0">
              <a:solidFill>
                <a:srgbClr val="C00000"/>
              </a:solidFill>
              <a:latin typeface="Times New Roman" panose="02020603050405020304" pitchFamily="18" charset="0"/>
              <a:ea typeface="微软雅黑" panose="020B0503020204020204" pitchFamily="34" charset="-122"/>
            </a:endParaRPr>
          </a:p>
          <a:p>
            <a:pPr lvl="1" algn="just" fontAlgn="auto">
              <a:lnSpc>
                <a:spcPct val="125000"/>
              </a:lnSpc>
              <a:spcAft>
                <a:spcPts val="0"/>
              </a:spcAft>
              <a:buFont typeface="Wingdings" panose="05000000000000000000" pitchFamily="2" charset="2"/>
              <a:buChar char="Ø"/>
            </a:pPr>
            <a:r>
              <a:rPr lang="en-US" altLang="zh-CN" sz="2000" b="1" dirty="0">
                <a:solidFill>
                  <a:srgbClr val="000000"/>
                </a:solidFill>
                <a:latin typeface="Times New Roman" panose="02020603050405020304" pitchFamily="18" charset="0"/>
                <a:ea typeface="微软雅黑" panose="020B0503020204020204" pitchFamily="34" charset="-122"/>
              </a:rPr>
              <a:t> </a:t>
            </a:r>
            <a:r>
              <a:rPr lang="zh-CN" altLang="en-US" sz="2000" b="1" dirty="0">
                <a:solidFill>
                  <a:srgbClr val="000000"/>
                </a:solidFill>
                <a:latin typeface="Times New Roman" panose="02020603050405020304" pitchFamily="18" charset="0"/>
                <a:ea typeface="微软雅黑" panose="020B0503020204020204" pitchFamily="34" charset="-122"/>
              </a:rPr>
              <a:t>步骤</a:t>
            </a:r>
            <a:r>
              <a:rPr lang="en-US" altLang="zh-CN" sz="2000" b="1" dirty="0">
                <a:solidFill>
                  <a:srgbClr val="000000"/>
                </a:solidFill>
                <a:latin typeface="Times New Roman" panose="02020603050405020304" pitchFamily="18" charset="0"/>
                <a:ea typeface="微软雅黑" panose="020B0503020204020204" pitchFamily="34" charset="-122"/>
              </a:rPr>
              <a:t>3</a:t>
            </a:r>
            <a:r>
              <a:rPr lang="zh-CN" altLang="en-US" sz="2000" b="1" dirty="0">
                <a:solidFill>
                  <a:srgbClr val="000000"/>
                </a:solidFill>
                <a:latin typeface="Times New Roman" panose="02020603050405020304" pitchFamily="18" charset="0"/>
                <a:ea typeface="微软雅黑" panose="020B0503020204020204" pitchFamily="34" charset="-122"/>
              </a:rPr>
              <a:t>：</a:t>
            </a:r>
            <a:endParaRPr lang="en-US" altLang="zh-CN" sz="2000" b="1" dirty="0">
              <a:solidFill>
                <a:srgbClr val="000000"/>
              </a:solidFill>
              <a:latin typeface="Times New Roman" panose="02020603050405020304" pitchFamily="18" charset="0"/>
              <a:ea typeface="微软雅黑" panose="020B0503020204020204" pitchFamily="34" charset="-122"/>
            </a:endParaRPr>
          </a:p>
          <a:p>
            <a:pPr marL="1257300" lvl="2" indent="-342900" algn="just" fontAlgn="auto">
              <a:lnSpc>
                <a:spcPct val="125000"/>
              </a:lnSpc>
              <a:spcAft>
                <a:spcPts val="0"/>
              </a:spcAft>
              <a:buFont typeface="Wingdings" panose="05000000000000000000" pitchFamily="2" charset="2"/>
              <a:buChar char="ü"/>
            </a:pPr>
            <a:r>
              <a:rPr lang="zh-CN" altLang="en-US" sz="2000" dirty="0">
                <a:solidFill>
                  <a:srgbClr val="000000"/>
                </a:solidFill>
                <a:latin typeface="Times New Roman" panose="02020603050405020304" pitchFamily="18" charset="0"/>
                <a:ea typeface="微软雅黑" panose="020B0503020204020204" pitchFamily="34" charset="-122"/>
              </a:rPr>
              <a:t>基于循环神经网络，建立</a:t>
            </a:r>
            <a:r>
              <a:rPr lang="en-US" altLang="zh-CN" sz="2000" b="1" dirty="0">
                <a:solidFill>
                  <a:srgbClr val="C00000"/>
                </a:solidFill>
                <a:latin typeface="Times New Roman" panose="02020603050405020304" pitchFamily="18" charset="0"/>
                <a:ea typeface="微软雅黑" panose="020B0503020204020204" pitchFamily="34" charset="-122"/>
              </a:rPr>
              <a:t>Encoder-Decoder</a:t>
            </a:r>
            <a:r>
              <a:rPr lang="zh-CN" altLang="en-US" sz="2000" dirty="0">
                <a:solidFill>
                  <a:srgbClr val="000000"/>
                </a:solidFill>
                <a:latin typeface="Times New Roman" panose="02020603050405020304" pitchFamily="18" charset="0"/>
                <a:ea typeface="微软雅黑" panose="020B0503020204020204" pitchFamily="34" charset="-122"/>
              </a:rPr>
              <a:t>语言模型，运用合法</a:t>
            </a:r>
            <a:r>
              <a:rPr lang="en-US" altLang="zh-CN" sz="2000" dirty="0">
                <a:solidFill>
                  <a:srgbClr val="000000"/>
                </a:solidFill>
                <a:latin typeface="Times New Roman" panose="02020603050405020304" pitchFamily="18" charset="0"/>
                <a:ea typeface="微软雅黑" panose="020B0503020204020204" pitchFamily="34" charset="-122"/>
              </a:rPr>
              <a:t>HTTP</a:t>
            </a:r>
            <a:r>
              <a:rPr lang="zh-CN" altLang="en-US" sz="2000" dirty="0">
                <a:solidFill>
                  <a:srgbClr val="000000"/>
                </a:solidFill>
                <a:latin typeface="Times New Roman" panose="02020603050405020304" pitchFamily="18" charset="0"/>
                <a:ea typeface="微软雅黑" panose="020B0503020204020204" pitchFamily="34" charset="-122"/>
              </a:rPr>
              <a:t>请求训练</a:t>
            </a:r>
            <a:endParaRPr lang="en-US" altLang="zh-CN" dirty="0">
              <a:solidFill>
                <a:srgbClr val="000000"/>
              </a:solidFill>
              <a:latin typeface="Times New Roman" panose="02020603050405020304" pitchFamily="18" charset="0"/>
              <a:ea typeface="微软雅黑" panose="020B0503020204020204" pitchFamily="34" charset="-122"/>
            </a:endParaRPr>
          </a:p>
        </p:txBody>
      </p:sp>
      <p:sp>
        <p:nvSpPr>
          <p:cNvPr id="10" name="矩形: 圆角 9">
            <a:extLst>
              <a:ext uri="{FF2B5EF4-FFF2-40B4-BE49-F238E27FC236}">
                <a16:creationId xmlns:a16="http://schemas.microsoft.com/office/drawing/2014/main" id="{10C38DA3-BA38-435C-BCE9-7C5921FC1260}"/>
              </a:ext>
            </a:extLst>
          </p:cNvPr>
          <p:cNvSpPr/>
          <p:nvPr/>
        </p:nvSpPr>
        <p:spPr>
          <a:xfrm>
            <a:off x="1837189" y="1455537"/>
            <a:ext cx="6593747" cy="1296052"/>
          </a:xfrm>
          <a:prstGeom prst="roundRect">
            <a:avLst/>
          </a:prstGeom>
          <a:noFill/>
          <a:ln w="317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1209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lvl="0" fontAlgn="auto">
              <a:spcAft>
                <a:spcPts val="0"/>
              </a:spcAft>
              <a:defRPr/>
            </a:pPr>
            <a:r>
              <a:rPr lang="zh-CN" altLang="en-US" sz="2800" b="1" dirty="0">
                <a:solidFill>
                  <a:srgbClr val="005BBB"/>
                </a:solidFill>
                <a:latin typeface="微软雅黑" panose="020B0503020204020204" pitchFamily="34" charset="-122"/>
                <a:ea typeface="微软雅黑" panose="020B0503020204020204" pitchFamily="34" charset="-122"/>
              </a:rPr>
              <a:t>网络安全</a:t>
            </a:r>
            <a:r>
              <a:rPr lang="en-US" altLang="zh-CN" sz="2800" b="1" dirty="0">
                <a:solidFill>
                  <a:srgbClr val="005BBB"/>
                </a:solidFill>
                <a:latin typeface="微软雅黑" panose="020B0503020204020204" pitchFamily="34" charset="-122"/>
                <a:ea typeface="微软雅黑" panose="020B0503020204020204" pitchFamily="34" charset="-122"/>
              </a:rPr>
              <a:t>-Web</a:t>
            </a:r>
            <a:r>
              <a:rPr lang="zh-CN" altLang="en-US" sz="2800" b="1" dirty="0">
                <a:solidFill>
                  <a:srgbClr val="005BBB"/>
                </a:solidFill>
                <a:latin typeface="微软雅黑" panose="020B0503020204020204" pitchFamily="34" charset="-122"/>
                <a:ea typeface="微软雅黑" panose="020B0503020204020204" pitchFamily="34" charset="-122"/>
              </a:rPr>
              <a:t>攻击检测</a:t>
            </a:r>
          </a:p>
        </p:txBody>
      </p:sp>
      <p:sp>
        <p:nvSpPr>
          <p:cNvPr id="6" name="文本占位符 1">
            <a:extLst>
              <a:ext uri="{FF2B5EF4-FFF2-40B4-BE49-F238E27FC236}">
                <a16:creationId xmlns:a16="http://schemas.microsoft.com/office/drawing/2014/main" id="{8F129E34-14B2-4E1E-932C-7C9D7C595AC4}"/>
              </a:ext>
            </a:extLst>
          </p:cNvPr>
          <p:cNvSpPr txBox="1">
            <a:spLocks/>
          </p:cNvSpPr>
          <p:nvPr/>
        </p:nvSpPr>
        <p:spPr>
          <a:xfrm>
            <a:off x="376718" y="1028292"/>
            <a:ext cx="10512192" cy="640737"/>
          </a:xfrm>
          <a:prstGeom prst="rect">
            <a:avLst/>
          </a:prstGeom>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algn="just">
              <a:lnSpc>
                <a:spcPct val="125000"/>
              </a:lnSpc>
              <a:buFont typeface="Wingdings" panose="05000000000000000000" pitchFamily="2" charset="2"/>
              <a:buChar char="q"/>
            </a:pPr>
            <a:r>
              <a:rPr lang="en-US" altLang="zh-CN" sz="2200" b="1" dirty="0">
                <a:solidFill>
                  <a:srgbClr val="C00000"/>
                </a:solidFill>
                <a:cs typeface="+mn-cs"/>
              </a:rPr>
              <a:t>Zero-Day Web</a:t>
            </a:r>
            <a:r>
              <a:rPr lang="zh-CN" altLang="en-US" sz="2200" b="1" dirty="0">
                <a:solidFill>
                  <a:srgbClr val="C00000"/>
                </a:solidFill>
                <a:cs typeface="+mn-cs"/>
              </a:rPr>
              <a:t>攻击检测技术：</a:t>
            </a:r>
            <a:r>
              <a:rPr lang="en-US" altLang="zh-CN" sz="2200" b="1" dirty="0" err="1">
                <a:solidFill>
                  <a:srgbClr val="C00000"/>
                </a:solidFill>
                <a:cs typeface="+mn-cs"/>
              </a:rPr>
              <a:t>ZeroWALL</a:t>
            </a:r>
            <a:endParaRPr lang="en-US" altLang="zh-CN" sz="2200" b="1" dirty="0">
              <a:solidFill>
                <a:srgbClr val="C00000"/>
              </a:solidFill>
              <a:cs typeface="+mn-cs"/>
            </a:endParaRPr>
          </a:p>
        </p:txBody>
      </p:sp>
      <p:pic>
        <p:nvPicPr>
          <p:cNvPr id="2" name="图片 1">
            <a:extLst>
              <a:ext uri="{FF2B5EF4-FFF2-40B4-BE49-F238E27FC236}">
                <a16:creationId xmlns:a16="http://schemas.microsoft.com/office/drawing/2014/main" id="{A1B5D082-8F53-47B2-8016-CB1087FE749A}"/>
              </a:ext>
            </a:extLst>
          </p:cNvPr>
          <p:cNvPicPr>
            <a:picLocks noChangeAspect="1"/>
          </p:cNvPicPr>
          <p:nvPr/>
        </p:nvPicPr>
        <p:blipFill>
          <a:blip r:embed="rId3"/>
          <a:stretch>
            <a:fillRect/>
          </a:stretch>
        </p:blipFill>
        <p:spPr>
          <a:xfrm>
            <a:off x="1487255" y="1455537"/>
            <a:ext cx="8291118" cy="2876930"/>
          </a:xfrm>
          <a:prstGeom prst="rect">
            <a:avLst/>
          </a:prstGeom>
        </p:spPr>
      </p:pic>
      <p:sp>
        <p:nvSpPr>
          <p:cNvPr id="9" name="矩形 8">
            <a:extLst>
              <a:ext uri="{FF2B5EF4-FFF2-40B4-BE49-F238E27FC236}">
                <a16:creationId xmlns:a16="http://schemas.microsoft.com/office/drawing/2014/main" id="{90583F1F-F120-42D7-AD8D-5159E897843F}"/>
              </a:ext>
            </a:extLst>
          </p:cNvPr>
          <p:cNvSpPr/>
          <p:nvPr/>
        </p:nvSpPr>
        <p:spPr>
          <a:xfrm>
            <a:off x="566928" y="4383788"/>
            <a:ext cx="10585226" cy="2365328"/>
          </a:xfrm>
          <a:prstGeom prst="rect">
            <a:avLst/>
          </a:prstGeom>
        </p:spPr>
        <p:txBody>
          <a:bodyPr wrap="square">
            <a:spAutoFit/>
          </a:bodyPr>
          <a:lstStyle/>
          <a:p>
            <a:pPr lvl="1" algn="just" fontAlgn="auto">
              <a:lnSpc>
                <a:spcPct val="125000"/>
              </a:lnSpc>
              <a:spcAft>
                <a:spcPts val="0"/>
              </a:spcAft>
              <a:buFont typeface="Wingdings" panose="05000000000000000000" pitchFamily="2" charset="2"/>
              <a:buChar char="Ø"/>
            </a:pPr>
            <a:r>
              <a:rPr lang="zh-CN" altLang="en-US" sz="2000" b="1" dirty="0">
                <a:solidFill>
                  <a:srgbClr val="000000"/>
                </a:solidFill>
                <a:latin typeface="Times New Roman" panose="02020603050405020304" pitchFamily="18" charset="0"/>
                <a:ea typeface="微软雅黑" panose="020B0503020204020204" pitchFamily="34" charset="-122"/>
              </a:rPr>
              <a:t> 步骤</a:t>
            </a:r>
            <a:r>
              <a:rPr lang="en-US" altLang="zh-CN" sz="2000" b="1" dirty="0">
                <a:solidFill>
                  <a:srgbClr val="000000"/>
                </a:solidFill>
                <a:latin typeface="Times New Roman" panose="02020603050405020304" pitchFamily="18" charset="0"/>
                <a:ea typeface="微软雅黑" panose="020B0503020204020204" pitchFamily="34" charset="-122"/>
              </a:rPr>
              <a:t>1</a:t>
            </a:r>
            <a:r>
              <a:rPr lang="zh-CN" altLang="en-US" sz="2000" b="1" dirty="0">
                <a:solidFill>
                  <a:srgbClr val="000000"/>
                </a:solidFill>
                <a:latin typeface="Times New Roman" panose="02020603050405020304" pitchFamily="18" charset="0"/>
                <a:ea typeface="微软雅黑" panose="020B0503020204020204" pitchFamily="34" charset="-122"/>
              </a:rPr>
              <a:t>：</a:t>
            </a:r>
            <a:endParaRPr lang="en-US" altLang="zh-CN" sz="2000" b="1" dirty="0">
              <a:solidFill>
                <a:srgbClr val="000000"/>
              </a:solidFill>
              <a:latin typeface="Times New Roman" panose="02020603050405020304" pitchFamily="18" charset="0"/>
              <a:ea typeface="微软雅黑" panose="020B0503020204020204" pitchFamily="34" charset="-122"/>
            </a:endParaRPr>
          </a:p>
          <a:p>
            <a:pPr marL="1257300" lvl="2" indent="-342900" algn="just" fontAlgn="auto">
              <a:lnSpc>
                <a:spcPct val="125000"/>
              </a:lnSpc>
              <a:spcAft>
                <a:spcPts val="0"/>
              </a:spcAft>
              <a:buFont typeface="Wingdings" panose="05000000000000000000" pitchFamily="2" charset="2"/>
              <a:buChar char="ü"/>
            </a:pPr>
            <a:r>
              <a:rPr lang="zh-CN" altLang="en-US" sz="2000" dirty="0">
                <a:solidFill>
                  <a:srgbClr val="000000"/>
                </a:solidFill>
                <a:latin typeface="Times New Roman" panose="02020603050405020304" pitchFamily="18" charset="0"/>
                <a:ea typeface="微软雅黑" panose="020B0503020204020204" pitchFamily="34" charset="-122"/>
              </a:rPr>
              <a:t>将</a:t>
            </a:r>
            <a:r>
              <a:rPr lang="en-US" altLang="zh-CN" sz="2000" dirty="0">
                <a:solidFill>
                  <a:srgbClr val="000000"/>
                </a:solidFill>
                <a:latin typeface="Times New Roman" panose="02020603050405020304" pitchFamily="18" charset="0"/>
                <a:ea typeface="微软雅黑" panose="020B0503020204020204" pitchFamily="34" charset="-122"/>
              </a:rPr>
              <a:t>HTTP</a:t>
            </a:r>
            <a:r>
              <a:rPr lang="zh-CN" altLang="en-US" sz="2000" dirty="0">
                <a:solidFill>
                  <a:srgbClr val="000000"/>
                </a:solidFill>
                <a:latin typeface="Times New Roman" panose="02020603050405020304" pitchFamily="18" charset="0"/>
                <a:ea typeface="微软雅黑" panose="020B0503020204020204" pitchFamily="34" charset="-122"/>
              </a:rPr>
              <a:t>请求转换为</a:t>
            </a:r>
            <a:r>
              <a:rPr lang="zh-CN" altLang="en-US" sz="2000" b="1" dirty="0">
                <a:solidFill>
                  <a:srgbClr val="C00000"/>
                </a:solidFill>
                <a:latin typeface="Times New Roman" panose="02020603050405020304" pitchFamily="18" charset="0"/>
                <a:ea typeface="微软雅黑" panose="020B0503020204020204" pitchFamily="34" charset="-122"/>
              </a:rPr>
              <a:t>向量序列</a:t>
            </a:r>
            <a:r>
              <a:rPr lang="zh-CN" altLang="en-US" sz="2000" dirty="0">
                <a:solidFill>
                  <a:srgbClr val="000000"/>
                </a:solidFill>
                <a:latin typeface="Times New Roman" panose="02020603050405020304" pitchFamily="18" charset="0"/>
                <a:ea typeface="微软雅黑" panose="020B0503020204020204" pitchFamily="34" charset="-122"/>
              </a:rPr>
              <a:t>，输入</a:t>
            </a:r>
            <a:r>
              <a:rPr lang="en-US" altLang="zh-CN" sz="2000" b="1" dirty="0">
                <a:solidFill>
                  <a:srgbClr val="C00000"/>
                </a:solidFill>
                <a:latin typeface="Times New Roman" panose="02020603050405020304" pitchFamily="18" charset="0"/>
                <a:ea typeface="微软雅黑" panose="020B0503020204020204" pitchFamily="34" charset="-122"/>
              </a:rPr>
              <a:t>Encoder-Decoder</a:t>
            </a:r>
            <a:r>
              <a:rPr lang="zh-CN" altLang="en-US" sz="2000" dirty="0">
                <a:solidFill>
                  <a:srgbClr val="000000"/>
                </a:solidFill>
                <a:latin typeface="Times New Roman" panose="02020603050405020304" pitchFamily="18" charset="0"/>
                <a:ea typeface="微软雅黑" panose="020B0503020204020204" pitchFamily="34" charset="-122"/>
              </a:rPr>
              <a:t>语言模型进行翻译</a:t>
            </a:r>
            <a:endParaRPr lang="en-US" altLang="zh-CN" sz="2000" dirty="0">
              <a:solidFill>
                <a:srgbClr val="000000"/>
              </a:solidFill>
              <a:latin typeface="Times New Roman" panose="02020603050405020304" pitchFamily="18" charset="0"/>
              <a:ea typeface="微软雅黑" panose="020B0503020204020204" pitchFamily="34" charset="-122"/>
            </a:endParaRPr>
          </a:p>
          <a:p>
            <a:pPr lvl="1" algn="just" fontAlgn="auto">
              <a:lnSpc>
                <a:spcPct val="125000"/>
              </a:lnSpc>
              <a:spcAft>
                <a:spcPts val="0"/>
              </a:spcAft>
              <a:buFont typeface="Wingdings" panose="05000000000000000000" pitchFamily="2" charset="2"/>
              <a:buChar char="Ø"/>
            </a:pPr>
            <a:r>
              <a:rPr lang="en-US" altLang="zh-CN" sz="2000" b="1" dirty="0">
                <a:solidFill>
                  <a:srgbClr val="000000"/>
                </a:solidFill>
                <a:latin typeface="Times New Roman" panose="02020603050405020304" pitchFamily="18" charset="0"/>
                <a:ea typeface="微软雅黑" panose="020B0503020204020204" pitchFamily="34" charset="-122"/>
              </a:rPr>
              <a:t> </a:t>
            </a:r>
            <a:r>
              <a:rPr lang="zh-CN" altLang="en-US" sz="2000" b="1" dirty="0">
                <a:solidFill>
                  <a:srgbClr val="000000"/>
                </a:solidFill>
                <a:latin typeface="Times New Roman" panose="02020603050405020304" pitchFamily="18" charset="0"/>
                <a:ea typeface="微软雅黑" panose="020B0503020204020204" pitchFamily="34" charset="-122"/>
              </a:rPr>
              <a:t>步骤</a:t>
            </a:r>
            <a:r>
              <a:rPr lang="en-US" altLang="zh-CN" sz="2000" b="1" dirty="0">
                <a:solidFill>
                  <a:srgbClr val="000000"/>
                </a:solidFill>
                <a:latin typeface="Times New Roman" panose="02020603050405020304" pitchFamily="18" charset="0"/>
                <a:ea typeface="微软雅黑" panose="020B0503020204020204" pitchFamily="34" charset="-122"/>
              </a:rPr>
              <a:t>2</a:t>
            </a:r>
            <a:r>
              <a:rPr lang="zh-CN" altLang="en-US" sz="2000" b="1" dirty="0">
                <a:solidFill>
                  <a:srgbClr val="000000"/>
                </a:solidFill>
                <a:latin typeface="Times New Roman" panose="02020603050405020304" pitchFamily="18" charset="0"/>
                <a:ea typeface="微软雅黑" panose="020B0503020204020204" pitchFamily="34" charset="-122"/>
              </a:rPr>
              <a:t>：</a:t>
            </a:r>
            <a:endParaRPr lang="en-US" altLang="zh-CN" sz="2000" b="1" dirty="0">
              <a:solidFill>
                <a:srgbClr val="000000"/>
              </a:solidFill>
              <a:latin typeface="Times New Roman" panose="02020603050405020304" pitchFamily="18" charset="0"/>
              <a:ea typeface="微软雅黑" panose="020B0503020204020204" pitchFamily="34" charset="-122"/>
            </a:endParaRPr>
          </a:p>
          <a:p>
            <a:pPr marL="1257300" lvl="2" indent="-342900" algn="just" fontAlgn="auto">
              <a:lnSpc>
                <a:spcPct val="125000"/>
              </a:lnSpc>
              <a:spcAft>
                <a:spcPts val="0"/>
              </a:spcAft>
              <a:buFont typeface="Wingdings" panose="05000000000000000000" pitchFamily="2" charset="2"/>
              <a:buChar char="ü"/>
            </a:pPr>
            <a:r>
              <a:rPr lang="zh-CN" altLang="en-US" sz="2000" dirty="0">
                <a:solidFill>
                  <a:srgbClr val="000000"/>
                </a:solidFill>
                <a:latin typeface="Times New Roman" panose="02020603050405020304" pitchFamily="18" charset="0"/>
                <a:ea typeface="微软雅黑" panose="020B0503020204020204" pitchFamily="34" charset="-122"/>
              </a:rPr>
              <a:t>基于</a:t>
            </a:r>
            <a:r>
              <a:rPr lang="zh-CN" altLang="en-US" sz="2000" b="1" dirty="0">
                <a:solidFill>
                  <a:srgbClr val="C00000"/>
                </a:solidFill>
                <a:latin typeface="Times New Roman" panose="02020603050405020304" pitchFamily="18" charset="0"/>
                <a:ea typeface="微软雅黑" panose="020B0503020204020204" pitchFamily="34" charset="-122"/>
              </a:rPr>
              <a:t>翻译异常值</a:t>
            </a:r>
            <a:r>
              <a:rPr lang="zh-CN" altLang="en-US" sz="2000" dirty="0">
                <a:solidFill>
                  <a:srgbClr val="000000"/>
                </a:solidFill>
                <a:latin typeface="Times New Roman" panose="02020603050405020304" pitchFamily="18" charset="0"/>
                <a:ea typeface="微软雅黑" panose="020B0503020204020204" pitchFamily="34" charset="-122"/>
              </a:rPr>
              <a:t>及阈值检测，基于</a:t>
            </a:r>
            <a:r>
              <a:rPr lang="zh-CN" altLang="en-US" sz="2000" b="1" dirty="0">
                <a:solidFill>
                  <a:srgbClr val="C00000"/>
                </a:solidFill>
                <a:latin typeface="Times New Roman" panose="02020603050405020304" pitchFamily="18" charset="0"/>
                <a:ea typeface="微软雅黑" panose="020B0503020204020204" pitchFamily="34" charset="-122"/>
              </a:rPr>
              <a:t>白名单</a:t>
            </a:r>
            <a:r>
              <a:rPr lang="zh-CN" altLang="en-US" sz="2000" dirty="0">
                <a:solidFill>
                  <a:srgbClr val="000000"/>
                </a:solidFill>
                <a:latin typeface="Times New Roman" panose="02020603050405020304" pitchFamily="18" charset="0"/>
                <a:ea typeface="微软雅黑" panose="020B0503020204020204" pitchFamily="34" charset="-122"/>
              </a:rPr>
              <a:t>再次检查</a:t>
            </a:r>
            <a:endParaRPr lang="en-US" altLang="zh-CN" sz="2000" b="1" dirty="0">
              <a:solidFill>
                <a:srgbClr val="C00000"/>
              </a:solidFill>
              <a:latin typeface="Times New Roman" panose="02020603050405020304" pitchFamily="18" charset="0"/>
              <a:ea typeface="微软雅黑" panose="020B0503020204020204" pitchFamily="34" charset="-122"/>
            </a:endParaRPr>
          </a:p>
          <a:p>
            <a:pPr lvl="1" algn="just" fontAlgn="auto">
              <a:lnSpc>
                <a:spcPct val="125000"/>
              </a:lnSpc>
              <a:spcAft>
                <a:spcPts val="0"/>
              </a:spcAft>
              <a:buFont typeface="Wingdings" panose="05000000000000000000" pitchFamily="2" charset="2"/>
              <a:buChar char="Ø"/>
            </a:pPr>
            <a:r>
              <a:rPr lang="en-US" altLang="zh-CN" sz="2000" b="1" dirty="0">
                <a:solidFill>
                  <a:srgbClr val="000000"/>
                </a:solidFill>
                <a:latin typeface="Times New Roman" panose="02020603050405020304" pitchFamily="18" charset="0"/>
                <a:ea typeface="微软雅黑" panose="020B0503020204020204" pitchFamily="34" charset="-122"/>
              </a:rPr>
              <a:t> </a:t>
            </a:r>
            <a:r>
              <a:rPr lang="zh-CN" altLang="en-US" sz="2000" b="1" dirty="0">
                <a:solidFill>
                  <a:srgbClr val="000000"/>
                </a:solidFill>
                <a:latin typeface="Times New Roman" panose="02020603050405020304" pitchFamily="18" charset="0"/>
                <a:ea typeface="微软雅黑" panose="020B0503020204020204" pitchFamily="34" charset="-122"/>
              </a:rPr>
              <a:t>步骤</a:t>
            </a:r>
            <a:r>
              <a:rPr lang="en-US" altLang="zh-CN" sz="2000" b="1" dirty="0">
                <a:solidFill>
                  <a:srgbClr val="000000"/>
                </a:solidFill>
                <a:latin typeface="Times New Roman" panose="02020603050405020304" pitchFamily="18" charset="0"/>
                <a:ea typeface="微软雅黑" panose="020B0503020204020204" pitchFamily="34" charset="-122"/>
              </a:rPr>
              <a:t>3</a:t>
            </a:r>
            <a:r>
              <a:rPr lang="zh-CN" altLang="en-US" sz="2000" b="1" dirty="0">
                <a:solidFill>
                  <a:srgbClr val="000000"/>
                </a:solidFill>
                <a:latin typeface="Times New Roman" panose="02020603050405020304" pitchFamily="18" charset="0"/>
                <a:ea typeface="微软雅黑" panose="020B0503020204020204" pitchFamily="34" charset="-122"/>
              </a:rPr>
              <a:t>：</a:t>
            </a:r>
            <a:endParaRPr lang="en-US" altLang="zh-CN" sz="2000" b="1" dirty="0">
              <a:solidFill>
                <a:srgbClr val="000000"/>
              </a:solidFill>
              <a:latin typeface="Times New Roman" panose="02020603050405020304" pitchFamily="18" charset="0"/>
              <a:ea typeface="微软雅黑" panose="020B0503020204020204" pitchFamily="34" charset="-122"/>
            </a:endParaRPr>
          </a:p>
          <a:p>
            <a:pPr marL="1257300" lvl="2" indent="-342900" algn="just" fontAlgn="auto">
              <a:lnSpc>
                <a:spcPct val="125000"/>
              </a:lnSpc>
              <a:spcAft>
                <a:spcPts val="0"/>
              </a:spcAft>
              <a:buFont typeface="Wingdings" panose="05000000000000000000" pitchFamily="2" charset="2"/>
              <a:buChar char="ü"/>
            </a:pPr>
            <a:r>
              <a:rPr lang="zh-CN" altLang="en-US" sz="2000" b="1" dirty="0">
                <a:solidFill>
                  <a:srgbClr val="C00000"/>
                </a:solidFill>
                <a:latin typeface="Times New Roman" panose="02020603050405020304" pitchFamily="18" charset="0"/>
                <a:ea typeface="微软雅黑" panose="020B0503020204020204" pitchFamily="34" charset="-122"/>
              </a:rPr>
              <a:t>人工复核</a:t>
            </a:r>
            <a:r>
              <a:rPr lang="zh-CN" altLang="en-US" sz="2000" dirty="0">
                <a:solidFill>
                  <a:srgbClr val="000000"/>
                </a:solidFill>
                <a:latin typeface="Times New Roman" panose="02020603050405020304" pitchFamily="18" charset="0"/>
                <a:ea typeface="微软雅黑" panose="020B0503020204020204" pitchFamily="34" charset="-122"/>
              </a:rPr>
              <a:t>最终检测结果，并将误报</a:t>
            </a:r>
            <a:r>
              <a:rPr lang="zh-CN" altLang="en-US" sz="2000" b="1" dirty="0">
                <a:solidFill>
                  <a:srgbClr val="C00000"/>
                </a:solidFill>
                <a:latin typeface="Times New Roman" panose="02020603050405020304" pitchFamily="18" charset="0"/>
                <a:ea typeface="微软雅黑" panose="020B0503020204020204" pitchFamily="34" charset="-122"/>
              </a:rPr>
              <a:t>更新</a:t>
            </a:r>
            <a:r>
              <a:rPr lang="zh-CN" altLang="en-US" sz="2000" dirty="0">
                <a:solidFill>
                  <a:srgbClr val="000000"/>
                </a:solidFill>
                <a:latin typeface="Times New Roman" panose="02020603050405020304" pitchFamily="18" charset="0"/>
                <a:ea typeface="微软雅黑" panose="020B0503020204020204" pitchFamily="34" charset="-122"/>
              </a:rPr>
              <a:t>至白名单中</a:t>
            </a:r>
            <a:endParaRPr lang="en-US" altLang="zh-CN" dirty="0">
              <a:solidFill>
                <a:srgbClr val="000000"/>
              </a:solidFill>
              <a:latin typeface="Times New Roman" panose="02020603050405020304" pitchFamily="18" charset="0"/>
              <a:ea typeface="微软雅黑" panose="020B0503020204020204" pitchFamily="34" charset="-122"/>
            </a:endParaRPr>
          </a:p>
        </p:txBody>
      </p:sp>
      <p:sp>
        <p:nvSpPr>
          <p:cNvPr id="10" name="矩形: 圆角 9">
            <a:extLst>
              <a:ext uri="{FF2B5EF4-FFF2-40B4-BE49-F238E27FC236}">
                <a16:creationId xmlns:a16="http://schemas.microsoft.com/office/drawing/2014/main" id="{10C38DA3-BA38-435C-BCE9-7C5921FC1260}"/>
              </a:ext>
            </a:extLst>
          </p:cNvPr>
          <p:cNvSpPr/>
          <p:nvPr/>
        </p:nvSpPr>
        <p:spPr>
          <a:xfrm>
            <a:off x="1394976" y="2697247"/>
            <a:ext cx="8579534" cy="1742124"/>
          </a:xfrm>
          <a:prstGeom prst="roundRect">
            <a:avLst/>
          </a:prstGeom>
          <a:noFill/>
          <a:ln w="317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2583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1CF4E6F-0726-4500-854C-49EB50DE3BF2}"/>
              </a:ext>
            </a:extLst>
          </p:cNvPr>
          <p:cNvSpPr>
            <a:spLocks noGrp="1" noChangeArrowheads="1"/>
          </p:cNvSpPr>
          <p:nvPr>
            <p:ph type="ctrTitle" idx="4294967295"/>
          </p:nvPr>
        </p:nvSpPr>
        <p:spPr>
          <a:xfrm>
            <a:off x="2895386" y="601534"/>
            <a:ext cx="6985000" cy="2592388"/>
          </a:xfrm>
        </p:spPr>
        <p:txBody>
          <a:bodyPr/>
          <a:lstStyle/>
          <a:p>
            <a:pPr algn="ctr" eaLnBrk="1" hangingPunct="1">
              <a:defRPr/>
            </a:pPr>
            <a:r>
              <a:rPr kumimoji="1" lang="zh-CN" altLang="en-US" sz="6000" dirty="0">
                <a:solidFill>
                  <a:srgbClr val="FF0000"/>
                </a:solidFill>
                <a:latin typeface="华文新魏" pitchFamily="2" charset="-122"/>
                <a:ea typeface="华文新魏" pitchFamily="2" charset="-122"/>
              </a:rPr>
              <a:t> </a:t>
            </a:r>
            <a:br>
              <a:rPr kumimoji="1" lang="zh-CN" altLang="en-US" sz="4400" dirty="0">
                <a:solidFill>
                  <a:srgbClr val="FF0000"/>
                </a:solidFill>
                <a:latin typeface="Verdana" panose="020B0604030504040204" pitchFamily="34" charset="0"/>
                <a:ea typeface="隶书" pitchFamily="49" charset="-122"/>
              </a:rPr>
            </a:br>
            <a:br>
              <a:rPr kumimoji="1" lang="zh-CN" altLang="en-US" dirty="0">
                <a:latin typeface="Verdana" panose="020B0604030504040204" pitchFamily="34" charset="0"/>
                <a:ea typeface="隶书" pitchFamily="49" charset="-122"/>
              </a:rPr>
            </a:br>
            <a:r>
              <a:rPr kumimoji="1" lang="zh-CN" altLang="en-US" dirty="0">
                <a:latin typeface="Verdana" panose="020B0604030504040204" pitchFamily="34" charset="0"/>
                <a:ea typeface="隶书" pitchFamily="49" charset="-122"/>
              </a:rPr>
              <a:t> </a:t>
            </a:r>
            <a:r>
              <a:rPr kumimoji="1" lang="zh-CN" altLang="en-US" sz="4400" dirty="0">
                <a:solidFill>
                  <a:srgbClr val="0000FF"/>
                </a:solidFill>
                <a:latin typeface="Verdana" panose="020B0604030504040204" pitchFamily="34" charset="0"/>
                <a:ea typeface="隶书" pitchFamily="49" charset="-122"/>
              </a:rPr>
              <a:t>第</a:t>
            </a:r>
            <a:r>
              <a:rPr kumimoji="1" lang="en-US" altLang="zh-CN" sz="4400" dirty="0">
                <a:solidFill>
                  <a:srgbClr val="0000FF"/>
                </a:solidFill>
                <a:latin typeface="Verdana" panose="020B0604030504040204" pitchFamily="34" charset="0"/>
                <a:ea typeface="隶书" pitchFamily="49" charset="-122"/>
              </a:rPr>
              <a:t>8</a:t>
            </a:r>
            <a:r>
              <a:rPr kumimoji="1" lang="zh-CN" altLang="en-US" sz="4400" dirty="0">
                <a:solidFill>
                  <a:srgbClr val="0000FF"/>
                </a:solidFill>
                <a:latin typeface="Verdana" panose="020B0604030504040204" pitchFamily="34" charset="0"/>
                <a:ea typeface="隶书" pitchFamily="49" charset="-122"/>
              </a:rPr>
              <a:t>章  人工智能安全</a:t>
            </a:r>
            <a:br>
              <a:rPr kumimoji="1" lang="zh-CN" altLang="en-US" sz="4400" dirty="0">
                <a:latin typeface="Verdana" panose="020B0604030504040204" pitchFamily="34" charset="0"/>
                <a:ea typeface="隶书" pitchFamily="49" charset="-122"/>
              </a:rPr>
            </a:br>
            <a:r>
              <a:rPr kumimoji="1" lang="en-US" altLang="zh-CN" sz="4400" dirty="0">
                <a:ea typeface="隶书" pitchFamily="49" charset="-122"/>
              </a:rPr>
              <a:t>Ch.8  AI Security</a:t>
            </a:r>
            <a:r>
              <a:rPr lang="en-US" altLang="zh-CN" i="1" dirty="0"/>
              <a:t> </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lvl="0" fontAlgn="auto">
              <a:spcAft>
                <a:spcPts val="0"/>
              </a:spcAft>
              <a:defRPr/>
            </a:pPr>
            <a:r>
              <a:rPr lang="zh-CN" altLang="en-US" sz="2800" b="1" dirty="0">
                <a:solidFill>
                  <a:srgbClr val="005BBB"/>
                </a:solidFill>
                <a:latin typeface="微软雅黑" panose="020B0503020204020204" pitchFamily="34" charset="-122"/>
                <a:ea typeface="微软雅黑" panose="020B0503020204020204" pitchFamily="34" charset="-122"/>
              </a:rPr>
              <a:t>网络安全</a:t>
            </a:r>
            <a:r>
              <a:rPr lang="en-US" altLang="zh-CN" sz="2800" b="1" dirty="0">
                <a:solidFill>
                  <a:srgbClr val="005BBB"/>
                </a:solidFill>
                <a:latin typeface="微软雅黑" panose="020B0503020204020204" pitchFamily="34" charset="-122"/>
                <a:ea typeface="微软雅黑" panose="020B0503020204020204" pitchFamily="34" charset="-122"/>
              </a:rPr>
              <a:t>-Web</a:t>
            </a:r>
            <a:r>
              <a:rPr lang="zh-CN" altLang="en-US" sz="2800" b="1" dirty="0">
                <a:solidFill>
                  <a:srgbClr val="005BBB"/>
                </a:solidFill>
                <a:latin typeface="微软雅黑" panose="020B0503020204020204" pitchFamily="34" charset="-122"/>
                <a:ea typeface="微软雅黑" panose="020B0503020204020204" pitchFamily="34" charset="-122"/>
              </a:rPr>
              <a:t>攻击检测</a:t>
            </a:r>
          </a:p>
        </p:txBody>
      </p:sp>
      <p:sp>
        <p:nvSpPr>
          <p:cNvPr id="6" name="文本占位符 1">
            <a:extLst>
              <a:ext uri="{FF2B5EF4-FFF2-40B4-BE49-F238E27FC236}">
                <a16:creationId xmlns:a16="http://schemas.microsoft.com/office/drawing/2014/main" id="{8F129E34-14B2-4E1E-932C-7C9D7C595AC4}"/>
              </a:ext>
            </a:extLst>
          </p:cNvPr>
          <p:cNvSpPr txBox="1">
            <a:spLocks/>
          </p:cNvSpPr>
          <p:nvPr/>
        </p:nvSpPr>
        <p:spPr>
          <a:xfrm>
            <a:off x="376718" y="1028292"/>
            <a:ext cx="10512192" cy="640737"/>
          </a:xfrm>
          <a:prstGeom prst="rect">
            <a:avLst/>
          </a:prstGeom>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algn="just">
              <a:lnSpc>
                <a:spcPct val="125000"/>
              </a:lnSpc>
              <a:buFont typeface="Wingdings" panose="05000000000000000000" pitchFamily="2" charset="2"/>
              <a:buChar char="q"/>
            </a:pPr>
            <a:r>
              <a:rPr lang="en-US" altLang="zh-CN" sz="2200" b="1" dirty="0">
                <a:solidFill>
                  <a:srgbClr val="C00000"/>
                </a:solidFill>
                <a:cs typeface="+mn-cs"/>
              </a:rPr>
              <a:t>Zero-Day Web</a:t>
            </a:r>
            <a:r>
              <a:rPr lang="zh-CN" altLang="en-US" sz="2200" b="1" dirty="0">
                <a:solidFill>
                  <a:srgbClr val="C00000"/>
                </a:solidFill>
                <a:cs typeface="+mn-cs"/>
              </a:rPr>
              <a:t>攻击检测技术：</a:t>
            </a:r>
            <a:r>
              <a:rPr lang="en-US" altLang="zh-CN" sz="2200" b="1" dirty="0" err="1">
                <a:solidFill>
                  <a:srgbClr val="C00000"/>
                </a:solidFill>
                <a:cs typeface="+mn-cs"/>
              </a:rPr>
              <a:t>ZeroWALL</a:t>
            </a:r>
            <a:endParaRPr lang="en-US" altLang="zh-CN" sz="2200" b="1" dirty="0">
              <a:solidFill>
                <a:srgbClr val="C00000"/>
              </a:solidFill>
              <a:cs typeface="+mn-cs"/>
            </a:endParaRPr>
          </a:p>
        </p:txBody>
      </p:sp>
      <p:sp>
        <p:nvSpPr>
          <p:cNvPr id="9" name="矩形 8">
            <a:extLst>
              <a:ext uri="{FF2B5EF4-FFF2-40B4-BE49-F238E27FC236}">
                <a16:creationId xmlns:a16="http://schemas.microsoft.com/office/drawing/2014/main" id="{90583F1F-F120-42D7-AD8D-5159E897843F}"/>
              </a:ext>
            </a:extLst>
          </p:cNvPr>
          <p:cNvSpPr/>
          <p:nvPr/>
        </p:nvSpPr>
        <p:spPr>
          <a:xfrm>
            <a:off x="566928" y="1669029"/>
            <a:ext cx="10585226" cy="3903441"/>
          </a:xfrm>
          <a:prstGeom prst="rect">
            <a:avLst/>
          </a:prstGeom>
        </p:spPr>
        <p:txBody>
          <a:bodyPr wrap="square">
            <a:spAutoFit/>
          </a:bodyPr>
          <a:lstStyle/>
          <a:p>
            <a:pPr lvl="1" algn="just" fontAlgn="auto">
              <a:lnSpc>
                <a:spcPct val="125000"/>
              </a:lnSpc>
              <a:spcAft>
                <a:spcPts val="0"/>
              </a:spcAft>
              <a:buFont typeface="Wingdings" panose="05000000000000000000" pitchFamily="2" charset="2"/>
              <a:buChar char="Ø"/>
            </a:pPr>
            <a:r>
              <a:rPr lang="zh-CN" altLang="en-US" sz="2000" b="1" dirty="0">
                <a:solidFill>
                  <a:srgbClr val="000000"/>
                </a:solidFill>
                <a:latin typeface="Times New Roman" panose="02020603050405020304" pitchFamily="18" charset="0"/>
                <a:ea typeface="微软雅黑" panose="020B0503020204020204" pitchFamily="34" charset="-122"/>
              </a:rPr>
              <a:t> 基于大规模真实数据开展验证：</a:t>
            </a:r>
            <a:endParaRPr lang="en-US" altLang="zh-CN" sz="2000" b="1" dirty="0">
              <a:solidFill>
                <a:srgbClr val="000000"/>
              </a:solidFill>
              <a:latin typeface="Times New Roman" panose="02020603050405020304" pitchFamily="18" charset="0"/>
              <a:ea typeface="微软雅黑" panose="020B0503020204020204" pitchFamily="34" charset="-122"/>
            </a:endParaRPr>
          </a:p>
          <a:p>
            <a:pPr marL="1257300" lvl="2" indent="-342900" algn="just" fontAlgn="auto">
              <a:lnSpc>
                <a:spcPct val="125000"/>
              </a:lnSpc>
              <a:spcAft>
                <a:spcPts val="0"/>
              </a:spcAft>
              <a:buFont typeface="Wingdings" panose="05000000000000000000" pitchFamily="2" charset="2"/>
              <a:buChar char="ü"/>
            </a:pPr>
            <a:r>
              <a:rPr lang="zh-CN" altLang="en-US" sz="2000" dirty="0">
                <a:solidFill>
                  <a:srgbClr val="000000"/>
                </a:solidFill>
                <a:latin typeface="Times New Roman" panose="02020603050405020304" pitchFamily="18" charset="0"/>
                <a:ea typeface="微软雅黑" panose="020B0503020204020204" pitchFamily="34" charset="-122"/>
              </a:rPr>
              <a:t>某互联网公司核心业务数据，共</a:t>
            </a:r>
            <a:r>
              <a:rPr lang="en-US" altLang="zh-CN" sz="2000" dirty="0">
                <a:solidFill>
                  <a:srgbClr val="000000"/>
                </a:solidFill>
                <a:latin typeface="Times New Roman" panose="02020603050405020304" pitchFamily="18" charset="0"/>
                <a:ea typeface="微软雅黑" panose="020B0503020204020204" pitchFamily="34" charset="-122"/>
              </a:rPr>
              <a:t>8</a:t>
            </a:r>
            <a:r>
              <a:rPr lang="zh-CN" altLang="en-US" sz="2000" dirty="0">
                <a:solidFill>
                  <a:srgbClr val="000000"/>
                </a:solidFill>
                <a:latin typeface="Times New Roman" panose="02020603050405020304" pitchFamily="18" charset="0"/>
                <a:ea typeface="微软雅黑" panose="020B0503020204020204" pitchFamily="34" charset="-122"/>
              </a:rPr>
              <a:t>份，持续时间一周，超</a:t>
            </a:r>
            <a:r>
              <a:rPr lang="en-US" altLang="zh-CN" sz="2000" dirty="0">
                <a:solidFill>
                  <a:srgbClr val="000000"/>
                </a:solidFill>
                <a:latin typeface="Times New Roman" panose="02020603050405020304" pitchFamily="18" charset="0"/>
                <a:ea typeface="微软雅黑" panose="020B0503020204020204" pitchFamily="34" charset="-122"/>
              </a:rPr>
              <a:t>14</a:t>
            </a:r>
            <a:r>
              <a:rPr lang="zh-CN" altLang="en-US" sz="2000" dirty="0">
                <a:solidFill>
                  <a:srgbClr val="000000"/>
                </a:solidFill>
                <a:latin typeface="Times New Roman" panose="02020603050405020304" pitchFamily="18" charset="0"/>
                <a:ea typeface="微软雅黑" panose="020B0503020204020204" pitchFamily="34" charset="-122"/>
              </a:rPr>
              <a:t>亿条</a:t>
            </a:r>
            <a:r>
              <a:rPr lang="en-US" altLang="zh-CN" sz="2000" dirty="0">
                <a:solidFill>
                  <a:srgbClr val="000000"/>
                </a:solidFill>
                <a:latin typeface="Times New Roman" panose="02020603050405020304" pitchFamily="18" charset="0"/>
                <a:ea typeface="微软雅黑" panose="020B0503020204020204" pitchFamily="34" charset="-122"/>
              </a:rPr>
              <a:t>HTTP</a:t>
            </a:r>
            <a:r>
              <a:rPr lang="zh-CN" altLang="en-US" sz="2000" dirty="0">
                <a:solidFill>
                  <a:srgbClr val="000000"/>
                </a:solidFill>
                <a:latin typeface="Times New Roman" panose="02020603050405020304" pitchFamily="18" charset="0"/>
                <a:ea typeface="微软雅黑" panose="020B0503020204020204" pitchFamily="34" charset="-122"/>
              </a:rPr>
              <a:t>请求</a:t>
            </a:r>
            <a:endParaRPr lang="en-US" altLang="zh-CN" sz="2000" b="1" dirty="0">
              <a:solidFill>
                <a:srgbClr val="C00000"/>
              </a:solidFill>
              <a:latin typeface="Times New Roman" panose="02020603050405020304" pitchFamily="18" charset="0"/>
              <a:ea typeface="微软雅黑" panose="020B0503020204020204" pitchFamily="34" charset="-122"/>
            </a:endParaRPr>
          </a:p>
          <a:p>
            <a:pPr lvl="1" algn="just" fontAlgn="auto">
              <a:lnSpc>
                <a:spcPct val="125000"/>
              </a:lnSpc>
              <a:spcAft>
                <a:spcPts val="0"/>
              </a:spcAft>
              <a:buFont typeface="Wingdings" panose="05000000000000000000" pitchFamily="2" charset="2"/>
              <a:buChar char="Ø"/>
            </a:pPr>
            <a:r>
              <a:rPr lang="en-US" altLang="zh-CN" sz="2000" b="1" dirty="0">
                <a:solidFill>
                  <a:srgbClr val="000000"/>
                </a:solidFill>
                <a:latin typeface="Times New Roman" panose="02020603050405020304" pitchFamily="18" charset="0"/>
                <a:ea typeface="微软雅黑" panose="020B0503020204020204" pitchFamily="34" charset="-122"/>
              </a:rPr>
              <a:t> Zero-Day Web</a:t>
            </a:r>
            <a:r>
              <a:rPr lang="zh-CN" altLang="en-US" sz="2000" b="1" dirty="0">
                <a:solidFill>
                  <a:srgbClr val="000000"/>
                </a:solidFill>
                <a:latin typeface="Times New Roman" panose="02020603050405020304" pitchFamily="18" charset="0"/>
                <a:ea typeface="微软雅黑" panose="020B0503020204020204" pitchFamily="34" charset="-122"/>
              </a:rPr>
              <a:t>攻击统计：</a:t>
            </a:r>
            <a:endParaRPr lang="en-US" altLang="zh-CN" sz="2000" b="1" dirty="0">
              <a:solidFill>
                <a:srgbClr val="000000"/>
              </a:solidFill>
              <a:latin typeface="Times New Roman" panose="02020603050405020304" pitchFamily="18" charset="0"/>
              <a:ea typeface="微软雅黑" panose="020B0503020204020204" pitchFamily="34" charset="-122"/>
            </a:endParaRPr>
          </a:p>
          <a:p>
            <a:pPr marL="1257300" lvl="2" indent="-342900" algn="just" fontAlgn="auto">
              <a:lnSpc>
                <a:spcPct val="125000"/>
              </a:lnSpc>
              <a:spcAft>
                <a:spcPts val="0"/>
              </a:spcAft>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rPr>
              <a:t>总计共</a:t>
            </a:r>
            <a:r>
              <a:rPr lang="en-US" altLang="zh-CN" sz="2000" dirty="0">
                <a:latin typeface="Times New Roman" panose="02020603050405020304" pitchFamily="18" charset="0"/>
                <a:ea typeface="微软雅黑" panose="020B0503020204020204" pitchFamily="34" charset="-122"/>
              </a:rPr>
              <a:t>28</a:t>
            </a:r>
            <a:r>
              <a:rPr lang="zh-CN" altLang="en-US" sz="2000" dirty="0">
                <a:latin typeface="Times New Roman" panose="02020603050405020304" pitchFamily="18" charset="0"/>
                <a:ea typeface="微软雅黑" panose="020B0503020204020204" pitchFamily="34" charset="-122"/>
              </a:rPr>
              <a:t>种不同的</a:t>
            </a:r>
            <a:r>
              <a:rPr lang="en-US" altLang="zh-CN" sz="2000" dirty="0">
                <a:latin typeface="Times New Roman" panose="02020603050405020304" pitchFamily="18" charset="0"/>
                <a:ea typeface="微软雅黑" panose="020B0503020204020204" pitchFamily="34" charset="-122"/>
              </a:rPr>
              <a:t>Zero-Day Web</a:t>
            </a:r>
            <a:r>
              <a:rPr lang="zh-CN" altLang="en-US" sz="2000" dirty="0">
                <a:latin typeface="Times New Roman" panose="02020603050405020304" pitchFamily="18" charset="0"/>
                <a:ea typeface="微软雅黑" panose="020B0503020204020204" pitchFamily="34" charset="-122"/>
              </a:rPr>
              <a:t>攻击，总数目超</a:t>
            </a:r>
            <a:r>
              <a:rPr lang="en-US" altLang="zh-CN" sz="2000" dirty="0">
                <a:latin typeface="Times New Roman" panose="02020603050405020304" pitchFamily="18" charset="0"/>
                <a:ea typeface="微软雅黑" panose="020B0503020204020204" pitchFamily="34" charset="-122"/>
              </a:rPr>
              <a:t>1</a:t>
            </a:r>
            <a:r>
              <a:rPr lang="zh-CN" altLang="en-US" sz="2000" dirty="0">
                <a:latin typeface="Times New Roman" panose="02020603050405020304" pitchFamily="18" charset="0"/>
                <a:ea typeface="微软雅黑" panose="020B0503020204020204" pitchFamily="34" charset="-122"/>
              </a:rPr>
              <a:t>万次</a:t>
            </a:r>
            <a:endParaRPr lang="en-US" altLang="zh-CN" sz="2000" dirty="0">
              <a:latin typeface="Times New Roman" panose="02020603050405020304" pitchFamily="18" charset="0"/>
              <a:ea typeface="微软雅黑" panose="020B0503020204020204" pitchFamily="34" charset="-122"/>
            </a:endParaRPr>
          </a:p>
          <a:p>
            <a:pPr lvl="1" algn="just" fontAlgn="auto">
              <a:lnSpc>
                <a:spcPct val="125000"/>
              </a:lnSpc>
              <a:spcAft>
                <a:spcPts val="0"/>
              </a:spcAft>
            </a:pPr>
            <a:endParaRPr lang="en-US" altLang="zh-CN" sz="2000" dirty="0">
              <a:latin typeface="Times New Roman" panose="02020603050405020304" pitchFamily="18" charset="0"/>
              <a:ea typeface="微软雅黑" panose="020B0503020204020204" pitchFamily="34" charset="-122"/>
            </a:endParaRPr>
          </a:p>
          <a:p>
            <a:pPr lvl="1" algn="just" fontAlgn="auto">
              <a:lnSpc>
                <a:spcPct val="125000"/>
              </a:lnSpc>
              <a:spcAft>
                <a:spcPts val="0"/>
              </a:spcAft>
            </a:pPr>
            <a:endParaRPr lang="en-US" altLang="zh-CN" sz="2000" dirty="0">
              <a:latin typeface="Times New Roman" panose="02020603050405020304" pitchFamily="18" charset="0"/>
              <a:ea typeface="微软雅黑" panose="020B0503020204020204" pitchFamily="34" charset="-122"/>
            </a:endParaRPr>
          </a:p>
          <a:p>
            <a:pPr marL="800100" lvl="1" indent="-342900" algn="just" fontAlgn="auto">
              <a:lnSpc>
                <a:spcPct val="125000"/>
              </a:lnSpc>
              <a:spcAft>
                <a:spcPts val="0"/>
              </a:spcAft>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rPr>
              <a:t>无监督</a:t>
            </a:r>
            <a:r>
              <a:rPr lang="en-US" altLang="zh-CN" sz="2000" dirty="0">
                <a:latin typeface="Times New Roman" panose="02020603050405020304" pitchFamily="18" charset="0"/>
                <a:ea typeface="微软雅黑" panose="020B0503020204020204" pitchFamily="34" charset="-122"/>
              </a:rPr>
              <a:t>baseline</a:t>
            </a:r>
            <a:r>
              <a:rPr lang="zh-CN" altLang="en-US" sz="2000" dirty="0">
                <a:latin typeface="Times New Roman" panose="02020603050405020304" pitchFamily="18" charset="0"/>
                <a:ea typeface="微软雅黑" panose="020B0503020204020204" pitchFamily="34" charset="-122"/>
              </a:rPr>
              <a:t>方法：堆自编码器、隐马尔可夫模型和确定型自动机</a:t>
            </a:r>
            <a:endParaRPr lang="en-US" altLang="zh-CN" sz="2000" dirty="0">
              <a:latin typeface="Times New Roman" panose="02020603050405020304" pitchFamily="18" charset="0"/>
              <a:ea typeface="微软雅黑" panose="020B0503020204020204" pitchFamily="34" charset="-122"/>
            </a:endParaRPr>
          </a:p>
          <a:p>
            <a:pPr marL="800100" lvl="1" indent="-342900" algn="just" fontAlgn="auto">
              <a:lnSpc>
                <a:spcPct val="125000"/>
              </a:lnSpc>
              <a:spcAft>
                <a:spcPts val="0"/>
              </a:spcAft>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rPr>
              <a:t>有监督</a:t>
            </a:r>
            <a:r>
              <a:rPr lang="en-US" altLang="zh-CN" sz="2000" dirty="0">
                <a:latin typeface="Times New Roman" panose="02020603050405020304" pitchFamily="18" charset="0"/>
                <a:ea typeface="微软雅黑" panose="020B0503020204020204" pitchFamily="34" charset="-122"/>
              </a:rPr>
              <a:t>baseline</a:t>
            </a:r>
            <a:r>
              <a:rPr lang="zh-CN" altLang="en-US" sz="2000" dirty="0">
                <a:latin typeface="Times New Roman" panose="02020603050405020304" pitchFamily="18" charset="0"/>
                <a:ea typeface="微软雅黑" panose="020B0503020204020204" pitchFamily="34" charset="-122"/>
              </a:rPr>
              <a:t>方法：卷积神经网络、循环神经网络，和决策树</a:t>
            </a:r>
            <a:endParaRPr lang="en-US" altLang="zh-CN" sz="2000" dirty="0">
              <a:latin typeface="Times New Roman" panose="02020603050405020304" pitchFamily="18" charset="0"/>
              <a:ea typeface="微软雅黑" panose="020B0503020204020204" pitchFamily="34" charset="-122"/>
            </a:endParaRPr>
          </a:p>
          <a:p>
            <a:pPr marL="800100" lvl="1" indent="-342900" algn="just" fontAlgn="auto">
              <a:lnSpc>
                <a:spcPct val="125000"/>
              </a:lnSpc>
              <a:spcAft>
                <a:spcPts val="0"/>
              </a:spcAft>
              <a:buFont typeface="Wingdings" panose="05000000000000000000" pitchFamily="2" charset="2"/>
              <a:buChar char="l"/>
            </a:pPr>
            <a:endParaRPr lang="en-US" altLang="zh-CN" sz="2000" dirty="0">
              <a:latin typeface="Times New Roman" panose="02020603050405020304" pitchFamily="18" charset="0"/>
              <a:ea typeface="微软雅黑" panose="020B0503020204020204" pitchFamily="34" charset="-122"/>
            </a:endParaRPr>
          </a:p>
          <a:p>
            <a:pPr lvl="1" algn="just" fontAlgn="auto">
              <a:lnSpc>
                <a:spcPct val="125000"/>
              </a:lnSpc>
              <a:spcAft>
                <a:spcPts val="0"/>
              </a:spcAft>
            </a:pPr>
            <a:r>
              <a:rPr lang="en-US" altLang="zh-CN" sz="2000" b="1" dirty="0">
                <a:solidFill>
                  <a:srgbClr val="C00000"/>
                </a:solidFill>
                <a:latin typeface="Times New Roman" panose="02020603050405020304" pitchFamily="18" charset="0"/>
                <a:ea typeface="微软雅黑" panose="020B0503020204020204" pitchFamily="34" charset="-122"/>
              </a:rPr>
              <a:t>                                          </a:t>
            </a:r>
            <a:r>
              <a:rPr lang="zh-CN" altLang="en-US" sz="2000" b="1" dirty="0">
                <a:solidFill>
                  <a:srgbClr val="C00000"/>
                </a:solidFill>
                <a:latin typeface="Times New Roman" panose="02020603050405020304" pitchFamily="18" charset="0"/>
                <a:ea typeface="微软雅黑" panose="020B0503020204020204" pitchFamily="34" charset="-122"/>
              </a:rPr>
              <a:t>精度、召回率、</a:t>
            </a:r>
            <a:r>
              <a:rPr lang="en-US" altLang="zh-CN" sz="2000" b="1" dirty="0">
                <a:solidFill>
                  <a:srgbClr val="C00000"/>
                </a:solidFill>
                <a:latin typeface="Times New Roman" panose="02020603050405020304" pitchFamily="18" charset="0"/>
                <a:ea typeface="微软雅黑" panose="020B0503020204020204" pitchFamily="34" charset="-122"/>
              </a:rPr>
              <a:t>F1</a:t>
            </a:r>
            <a:r>
              <a:rPr lang="zh-CN" altLang="en-US" sz="2000" b="1" dirty="0">
                <a:solidFill>
                  <a:srgbClr val="C00000"/>
                </a:solidFill>
                <a:latin typeface="Times New Roman" panose="02020603050405020304" pitchFamily="18" charset="0"/>
                <a:ea typeface="微软雅黑" panose="020B0503020204020204" pitchFamily="34" charset="-122"/>
              </a:rPr>
              <a:t>均表现最佳</a:t>
            </a:r>
            <a:endParaRPr lang="en-US" altLang="zh-CN" sz="2000" b="1" dirty="0">
              <a:solidFill>
                <a:srgbClr val="C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071597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人工智能系统面临的安全风险</a:t>
            </a:r>
          </a:p>
        </p:txBody>
      </p:sp>
      <p:pic>
        <p:nvPicPr>
          <p:cNvPr id="2" name="图片 1">
            <a:extLst>
              <a:ext uri="{FF2B5EF4-FFF2-40B4-BE49-F238E27FC236}">
                <a16:creationId xmlns:a16="http://schemas.microsoft.com/office/drawing/2014/main" id="{CC8F60CB-E51B-44F2-8A54-1969A29B5297}"/>
              </a:ext>
            </a:extLst>
          </p:cNvPr>
          <p:cNvPicPr>
            <a:picLocks noChangeAspect="1"/>
          </p:cNvPicPr>
          <p:nvPr/>
        </p:nvPicPr>
        <p:blipFill>
          <a:blip r:embed="rId3"/>
          <a:stretch>
            <a:fillRect/>
          </a:stretch>
        </p:blipFill>
        <p:spPr>
          <a:xfrm>
            <a:off x="1346456" y="1127838"/>
            <a:ext cx="8200216" cy="5262480"/>
          </a:xfrm>
          <a:prstGeom prst="rect">
            <a:avLst/>
          </a:prstGeom>
        </p:spPr>
      </p:pic>
    </p:spTree>
    <p:extLst>
      <p:ext uri="{BB962C8B-B14F-4D97-AF65-F5344CB8AC3E}">
        <p14:creationId xmlns:p14="http://schemas.microsoft.com/office/powerpoint/2010/main" val="171555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lvl="0" fontAlgn="auto">
              <a:spcAft>
                <a:spcPts val="0"/>
              </a:spcAft>
              <a:defRPr/>
            </a:pPr>
            <a:r>
              <a:rPr lang="zh-CN" altLang="en-US" sz="2800" b="1" dirty="0">
                <a:solidFill>
                  <a:srgbClr val="005BBB"/>
                </a:solidFill>
                <a:latin typeface="微软雅黑" panose="020B0503020204020204" pitchFamily="34" charset="-122"/>
                <a:ea typeface="微软雅黑" panose="020B0503020204020204" pitchFamily="34" charset="-122"/>
              </a:rPr>
              <a:t>人工智能系统面临的安全风险</a:t>
            </a:r>
          </a:p>
        </p:txBody>
      </p:sp>
      <p:sp>
        <p:nvSpPr>
          <p:cNvPr id="6" name="文本占位符 1">
            <a:extLst>
              <a:ext uri="{FF2B5EF4-FFF2-40B4-BE49-F238E27FC236}">
                <a16:creationId xmlns:a16="http://schemas.microsoft.com/office/drawing/2014/main" id="{ED2F5260-ECFE-4751-A3F2-65A85CCBB06F}"/>
              </a:ext>
            </a:extLst>
          </p:cNvPr>
          <p:cNvSpPr>
            <a:spLocks noGrp="1"/>
          </p:cNvSpPr>
          <p:nvPr>
            <p:ph type="body" idx="10"/>
          </p:nvPr>
        </p:nvSpPr>
        <p:spPr>
          <a:xfrm>
            <a:off x="565893" y="1077297"/>
            <a:ext cx="10759245" cy="4703406"/>
          </a:xfrm>
        </p:spPr>
        <p:txBody>
          <a:bodyPr/>
          <a:lstStyle/>
          <a:p>
            <a:pPr>
              <a:buFont typeface="Wingdings" panose="05000000000000000000" pitchFamily="2" charset="2"/>
              <a:buChar char="q"/>
            </a:pPr>
            <a:r>
              <a:rPr lang="zh-CN" altLang="en-US" sz="2200" b="1" dirty="0">
                <a:solidFill>
                  <a:schemeClr val="tx1"/>
                </a:solidFill>
                <a:cs typeface="+mn-cs"/>
              </a:rPr>
              <a:t>网络安全公司</a:t>
            </a:r>
            <a:r>
              <a:rPr lang="en-US" altLang="zh-CN" sz="2200" b="1" dirty="0">
                <a:solidFill>
                  <a:schemeClr val="tx1"/>
                </a:solidFill>
                <a:cs typeface="+mn-cs"/>
              </a:rPr>
              <a:t>Endgame</a:t>
            </a:r>
            <a:r>
              <a:rPr lang="zh-CN" altLang="en-US" sz="2200" b="1" dirty="0">
                <a:solidFill>
                  <a:schemeClr val="tx1"/>
                </a:solidFill>
                <a:cs typeface="+mn-cs"/>
              </a:rPr>
              <a:t>发布可</a:t>
            </a:r>
            <a:r>
              <a:rPr lang="zh-CN" altLang="en-US" sz="2200" b="1" dirty="0">
                <a:solidFill>
                  <a:srgbClr val="C00000"/>
                </a:solidFill>
                <a:cs typeface="+mn-cs"/>
              </a:rPr>
              <a:t>修改恶意软件代码使其绕过检测</a:t>
            </a:r>
            <a:r>
              <a:rPr lang="zh-CN" altLang="en-US" sz="2200" b="1" dirty="0">
                <a:solidFill>
                  <a:schemeClr val="tx1"/>
                </a:solidFill>
                <a:cs typeface="+mn-cs"/>
              </a:rPr>
              <a:t>的人工智能程序</a:t>
            </a:r>
            <a:r>
              <a:rPr lang="en-US" altLang="zh-CN" sz="2200" b="1" dirty="0">
                <a:solidFill>
                  <a:schemeClr val="tx1"/>
                </a:solidFill>
                <a:cs typeface="+mn-cs"/>
              </a:rPr>
              <a:t>Artemis</a:t>
            </a:r>
            <a:r>
              <a:rPr lang="zh-CN" altLang="en-US" sz="2200" b="1" dirty="0">
                <a:solidFill>
                  <a:schemeClr val="tx1"/>
                </a:solidFill>
                <a:cs typeface="+mn-cs"/>
              </a:rPr>
              <a:t>，该程序可使恶意软件以</a:t>
            </a:r>
            <a:r>
              <a:rPr lang="en-US" altLang="zh-CN" sz="2200" b="1" dirty="0">
                <a:solidFill>
                  <a:schemeClr val="tx1"/>
                </a:solidFill>
                <a:cs typeface="+mn-cs"/>
              </a:rPr>
              <a:t>16%</a:t>
            </a:r>
            <a:r>
              <a:rPr lang="zh-CN" altLang="en-US" sz="2200" b="1" dirty="0">
                <a:solidFill>
                  <a:schemeClr val="tx1"/>
                </a:solidFill>
                <a:cs typeface="+mn-cs"/>
              </a:rPr>
              <a:t>的概率绕过安全检测；</a:t>
            </a:r>
            <a:endParaRPr lang="en-US" altLang="zh-CN" sz="2200" b="1" dirty="0">
              <a:solidFill>
                <a:schemeClr val="tx1"/>
              </a:solidFill>
              <a:cs typeface="+mn-cs"/>
            </a:endParaRPr>
          </a:p>
          <a:p>
            <a:pPr>
              <a:buFont typeface="Wingdings" panose="05000000000000000000" pitchFamily="2" charset="2"/>
              <a:buChar char="q"/>
            </a:pPr>
            <a:endParaRPr lang="en-US" altLang="zh-CN" sz="2200" b="1" dirty="0">
              <a:solidFill>
                <a:schemeClr val="tx1"/>
              </a:solidFill>
              <a:cs typeface="+mn-cs"/>
            </a:endParaRPr>
          </a:p>
          <a:p>
            <a:pPr>
              <a:buFont typeface="Wingdings" panose="05000000000000000000" pitchFamily="2" charset="2"/>
              <a:buChar char="q"/>
            </a:pPr>
            <a:r>
              <a:rPr lang="zh-CN" altLang="en-US" sz="2200" b="1" dirty="0">
                <a:solidFill>
                  <a:schemeClr val="tx1"/>
                </a:solidFill>
                <a:cs typeface="+mn-cs"/>
              </a:rPr>
              <a:t>委内瑞拉总理收到</a:t>
            </a:r>
            <a:r>
              <a:rPr lang="zh-CN" altLang="en-US" sz="2200" b="1" dirty="0">
                <a:solidFill>
                  <a:srgbClr val="C00000"/>
                </a:solidFill>
                <a:cs typeface="+mn-cs"/>
              </a:rPr>
              <a:t>无人机炸弹</a:t>
            </a:r>
            <a:r>
              <a:rPr lang="zh-CN" altLang="en-US" sz="2200" b="1" dirty="0">
                <a:solidFill>
                  <a:schemeClr val="tx1"/>
                </a:solidFill>
                <a:cs typeface="+mn-cs"/>
              </a:rPr>
              <a:t>袭击，现场安保人员立刻竖起防护屏障。这是全球首例利用基于</a:t>
            </a:r>
            <a:r>
              <a:rPr lang="en-US" altLang="zh-CN" sz="2200" b="1" dirty="0">
                <a:solidFill>
                  <a:schemeClr val="tx1"/>
                </a:solidFill>
                <a:cs typeface="+mn-cs"/>
              </a:rPr>
              <a:t>AI</a:t>
            </a:r>
            <a:r>
              <a:rPr lang="zh-CN" altLang="en-US" sz="2200" b="1" dirty="0">
                <a:solidFill>
                  <a:schemeClr val="tx1"/>
                </a:solidFill>
                <a:cs typeface="+mn-cs"/>
              </a:rPr>
              <a:t>技术来识别目标人脸，进而实施攻击的恐怖活动。</a:t>
            </a:r>
            <a:endParaRPr lang="en-US" altLang="zh-CN" sz="2200" b="1" dirty="0">
              <a:solidFill>
                <a:schemeClr val="tx1"/>
              </a:solidFill>
              <a:cs typeface="+mn-cs"/>
            </a:endParaRPr>
          </a:p>
          <a:p>
            <a:pPr>
              <a:buFont typeface="Wingdings" panose="05000000000000000000" pitchFamily="2" charset="2"/>
              <a:buChar char="q"/>
            </a:pPr>
            <a:endParaRPr lang="en-US" altLang="zh-CN" sz="2200" b="1" dirty="0">
              <a:solidFill>
                <a:schemeClr val="tx1"/>
              </a:solidFill>
              <a:cs typeface="+mn-cs"/>
            </a:endParaRPr>
          </a:p>
          <a:p>
            <a:pPr>
              <a:buFont typeface="Wingdings" panose="05000000000000000000" pitchFamily="2" charset="2"/>
              <a:buChar char="q"/>
            </a:pPr>
            <a:r>
              <a:rPr lang="zh-CN" altLang="en-US" sz="2200" b="1" dirty="0">
                <a:solidFill>
                  <a:schemeClr val="tx1"/>
                </a:solidFill>
                <a:cs typeface="+mn-cs"/>
              </a:rPr>
              <a:t>通过产生特定的对抗样本，可以使机器学习将人类看起来差距很大的样本</a:t>
            </a:r>
            <a:r>
              <a:rPr lang="zh-CN" altLang="en-US" sz="2200" b="1" dirty="0">
                <a:solidFill>
                  <a:srgbClr val="C00000"/>
                </a:solidFill>
                <a:cs typeface="+mn-cs"/>
              </a:rPr>
              <a:t>错分类为攻击者想要模仿的样本</a:t>
            </a:r>
            <a:r>
              <a:rPr lang="zh-CN" altLang="en-US" sz="2200" b="1" dirty="0">
                <a:solidFill>
                  <a:schemeClr val="tx1"/>
                </a:solidFill>
                <a:cs typeface="+mn-cs"/>
              </a:rPr>
              <a:t>，从而达到获取受模仿者权限的目的。</a:t>
            </a:r>
            <a:endParaRPr lang="en-US" altLang="zh-CN" sz="2200" b="1" dirty="0">
              <a:solidFill>
                <a:schemeClr val="tx1"/>
              </a:solidFill>
              <a:cs typeface="+mn-cs"/>
            </a:endParaRPr>
          </a:p>
        </p:txBody>
      </p:sp>
    </p:spTree>
    <p:extLst>
      <p:ext uri="{BB962C8B-B14F-4D97-AF65-F5344CB8AC3E}">
        <p14:creationId xmlns:p14="http://schemas.microsoft.com/office/powerpoint/2010/main" val="269232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lvl="0" fontAlgn="auto">
              <a:spcAft>
                <a:spcPts val="0"/>
              </a:spcAft>
              <a:defRPr/>
            </a:pPr>
            <a:r>
              <a:rPr lang="zh-CN" altLang="en-US" sz="2800" b="1" dirty="0">
                <a:solidFill>
                  <a:srgbClr val="005BBB"/>
                </a:solidFill>
                <a:latin typeface="微软雅黑" panose="020B0503020204020204" pitchFamily="34" charset="-122"/>
                <a:ea typeface="微软雅黑" panose="020B0503020204020204" pitchFamily="34" charset="-122"/>
              </a:rPr>
              <a:t>人工智能系统面临的安全风险</a:t>
            </a:r>
          </a:p>
        </p:txBody>
      </p:sp>
      <p:pic>
        <p:nvPicPr>
          <p:cNvPr id="2" name="图片 1">
            <a:extLst>
              <a:ext uri="{FF2B5EF4-FFF2-40B4-BE49-F238E27FC236}">
                <a16:creationId xmlns:a16="http://schemas.microsoft.com/office/drawing/2014/main" id="{ED518EF2-D0DD-41BF-B066-1A9AD2F619F9}"/>
              </a:ext>
            </a:extLst>
          </p:cNvPr>
          <p:cNvPicPr>
            <a:picLocks noChangeAspect="1"/>
          </p:cNvPicPr>
          <p:nvPr/>
        </p:nvPicPr>
        <p:blipFill>
          <a:blip r:embed="rId3"/>
          <a:stretch>
            <a:fillRect/>
          </a:stretch>
        </p:blipFill>
        <p:spPr>
          <a:xfrm>
            <a:off x="1408312" y="1106384"/>
            <a:ext cx="8608144" cy="4907927"/>
          </a:xfrm>
          <a:prstGeom prst="rect">
            <a:avLst/>
          </a:prstGeom>
        </p:spPr>
      </p:pic>
    </p:spTree>
    <p:extLst>
      <p:ext uri="{BB962C8B-B14F-4D97-AF65-F5344CB8AC3E}">
        <p14:creationId xmlns:p14="http://schemas.microsoft.com/office/powerpoint/2010/main" val="2957395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lvl="0" fontAlgn="auto">
              <a:spcAft>
                <a:spcPts val="0"/>
              </a:spcAft>
              <a:defRPr/>
            </a:pPr>
            <a:r>
              <a:rPr lang="zh-CN" altLang="en-US" sz="2800" b="1" dirty="0">
                <a:solidFill>
                  <a:srgbClr val="005BBB"/>
                </a:solidFill>
                <a:latin typeface="微软雅黑" panose="020B0503020204020204" pitchFamily="34" charset="-122"/>
                <a:ea typeface="微软雅黑" panose="020B0503020204020204" pitchFamily="34" charset="-122"/>
              </a:rPr>
              <a:t>人工智能系统面临的安全风险</a:t>
            </a:r>
          </a:p>
        </p:txBody>
      </p:sp>
      <p:sp>
        <p:nvSpPr>
          <p:cNvPr id="6" name="文本框 5">
            <a:extLst>
              <a:ext uri="{FF2B5EF4-FFF2-40B4-BE49-F238E27FC236}">
                <a16:creationId xmlns:a16="http://schemas.microsoft.com/office/drawing/2014/main" id="{FE37837B-D977-4F9C-A7E8-5B5CD46750B5}"/>
              </a:ext>
            </a:extLst>
          </p:cNvPr>
          <p:cNvSpPr txBox="1"/>
          <p:nvPr/>
        </p:nvSpPr>
        <p:spPr>
          <a:xfrm>
            <a:off x="4548531" y="2024132"/>
            <a:ext cx="1714842" cy="369332"/>
          </a:xfrm>
          <a:prstGeom prst="rect">
            <a:avLst/>
          </a:prstGeom>
          <a:noFill/>
        </p:spPr>
        <p:txBody>
          <a:bodyPr wrap="square" rtlCol="0">
            <a:spAutoFit/>
          </a:bodyPr>
          <a:lstStyle/>
          <a:p>
            <a:r>
              <a:rPr lang="en-US" altLang="zh-CN" b="1" dirty="0">
                <a:solidFill>
                  <a:schemeClr val="bg1"/>
                </a:solidFill>
                <a:latin typeface="Times New Roman" panose="02020603050405020304" pitchFamily="18" charset="0"/>
                <a:cs typeface="Times New Roman" panose="02020603050405020304" pitchFamily="18" charset="0"/>
              </a:rPr>
              <a:t>Debugging</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E95FD09-914F-40CC-84F2-A2F9E762E3F0}"/>
              </a:ext>
            </a:extLst>
          </p:cNvPr>
          <p:cNvSpPr txBox="1"/>
          <p:nvPr/>
        </p:nvSpPr>
        <p:spPr>
          <a:xfrm>
            <a:off x="5888838" y="2024132"/>
            <a:ext cx="1949607" cy="369332"/>
          </a:xfrm>
          <a:prstGeom prst="rect">
            <a:avLst/>
          </a:prstGeom>
          <a:noFill/>
        </p:spPr>
        <p:txBody>
          <a:bodyPr wrap="square" rtlCol="0">
            <a:spAutoFit/>
          </a:bodyPr>
          <a:lstStyle/>
          <a:p>
            <a:r>
              <a:rPr lang="en-US" altLang="zh-CN" b="1" dirty="0">
                <a:solidFill>
                  <a:schemeClr val="bg1"/>
                </a:solidFill>
                <a:latin typeface="Times New Roman" panose="02020603050405020304" pitchFamily="18" charset="0"/>
                <a:cs typeface="Times New Roman" panose="02020603050405020304" pitchFamily="18" charset="0"/>
              </a:rPr>
              <a:t>Code review</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046B6F33-0A82-4A3F-98AB-479D277E1DA8}"/>
              </a:ext>
            </a:extLst>
          </p:cNvPr>
          <p:cNvSpPr txBox="1"/>
          <p:nvPr/>
        </p:nvSpPr>
        <p:spPr>
          <a:xfrm>
            <a:off x="7334708" y="1972811"/>
            <a:ext cx="665078" cy="369332"/>
          </a:xfrm>
          <a:prstGeom prst="rect">
            <a:avLst/>
          </a:prstGeom>
          <a:noFill/>
        </p:spPr>
        <p:txBody>
          <a:bodyPr wrap="square" rtlCol="0">
            <a:spAutoFit/>
          </a:bodyPr>
          <a:lstStyle/>
          <a:p>
            <a:r>
              <a:rPr lang="en-US" altLang="zh-CN" b="1" dirty="0">
                <a:solidFill>
                  <a:schemeClr val="bg1"/>
                </a:solidFill>
                <a:latin typeface="Times New Roman" panose="02020603050405020304" pitchFamily="18" charset="0"/>
                <a:cs typeface="Times New Roman" panose="02020603050405020304" pitchFamily="18" charset="0"/>
              </a:rPr>
              <a:t>…</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43ABC73D-5FC0-4548-BAD4-678E99C50E6D}"/>
              </a:ext>
            </a:extLst>
          </p:cNvPr>
          <p:cNvSpPr/>
          <p:nvPr/>
        </p:nvSpPr>
        <p:spPr>
          <a:xfrm>
            <a:off x="2538115" y="2437936"/>
            <a:ext cx="4016202" cy="2457166"/>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67FEBF60-196F-4239-A745-E08E05407060}"/>
              </a:ext>
            </a:extLst>
          </p:cNvPr>
          <p:cNvSpPr/>
          <p:nvPr/>
        </p:nvSpPr>
        <p:spPr>
          <a:xfrm>
            <a:off x="5590182" y="2431085"/>
            <a:ext cx="4016202" cy="245716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AB2EC62-B4B5-40EF-AFAD-35114A19401F}"/>
              </a:ext>
            </a:extLst>
          </p:cNvPr>
          <p:cNvSpPr txBox="1"/>
          <p:nvPr/>
        </p:nvSpPr>
        <p:spPr>
          <a:xfrm>
            <a:off x="3578714" y="3420611"/>
            <a:ext cx="1939634" cy="584775"/>
          </a:xfrm>
          <a:prstGeom prst="rect">
            <a:avLst/>
          </a:prstGeom>
          <a:noFill/>
        </p:spPr>
        <p:txBody>
          <a:bodyPr wrap="square" rtlCol="0">
            <a:spAutoFit/>
          </a:bodyPr>
          <a:lstStyle/>
          <a:p>
            <a:pPr algn="ctr"/>
            <a:r>
              <a:rPr lang="en-US" altLang="zh-CN" sz="3200" b="1" dirty="0">
                <a:latin typeface="Segoe UI Semibold" panose="020B0702040204020203" pitchFamily="34" charset="0"/>
                <a:cs typeface="Segoe UI Semibold" panose="020B0702040204020203" pitchFamily="34" charset="0"/>
              </a:rPr>
              <a:t>AI</a:t>
            </a:r>
            <a:endParaRPr lang="zh-CN" altLang="en-US" sz="3200" b="1" dirty="0">
              <a:latin typeface="Segoe UI Semibold" panose="020B0702040204020203" pitchFamily="34" charset="0"/>
              <a:cs typeface="Segoe UI Semibold" panose="020B0702040204020203" pitchFamily="34" charset="0"/>
            </a:endParaRPr>
          </a:p>
        </p:txBody>
      </p:sp>
      <p:sp>
        <p:nvSpPr>
          <p:cNvPr id="13" name="文本框 12">
            <a:extLst>
              <a:ext uri="{FF2B5EF4-FFF2-40B4-BE49-F238E27FC236}">
                <a16:creationId xmlns:a16="http://schemas.microsoft.com/office/drawing/2014/main" id="{15AD3A12-9A93-4DE7-BB01-C4D0A7FA2264}"/>
              </a:ext>
            </a:extLst>
          </p:cNvPr>
          <p:cNvSpPr txBox="1"/>
          <p:nvPr/>
        </p:nvSpPr>
        <p:spPr>
          <a:xfrm>
            <a:off x="7149429" y="3350851"/>
            <a:ext cx="1866350" cy="584775"/>
          </a:xfrm>
          <a:prstGeom prst="rect">
            <a:avLst/>
          </a:prstGeom>
          <a:noFill/>
        </p:spPr>
        <p:txBody>
          <a:bodyPr wrap="square" rtlCol="0">
            <a:spAutoFit/>
          </a:bodyPr>
          <a:lstStyle/>
          <a:p>
            <a:r>
              <a:rPr lang="en-US" altLang="zh-CN" sz="3200" dirty="0">
                <a:latin typeface="Segoe UI Semibold" panose="020B0702040204020203" pitchFamily="34" charset="0"/>
                <a:cs typeface="Segoe UI Semibold" panose="020B0702040204020203" pitchFamily="34" charset="0"/>
              </a:rPr>
              <a:t>Security</a:t>
            </a:r>
            <a:endParaRPr lang="zh-CN" altLang="en-US" sz="3200" dirty="0">
              <a:latin typeface="Segoe UI Semibold" panose="020B0702040204020203" pitchFamily="34" charset="0"/>
              <a:cs typeface="Segoe UI Semibold" panose="020B0702040204020203" pitchFamily="34" charset="0"/>
            </a:endParaRPr>
          </a:p>
        </p:txBody>
      </p:sp>
      <p:sp>
        <p:nvSpPr>
          <p:cNvPr id="14" name="箭头: 左弧形 13">
            <a:extLst>
              <a:ext uri="{FF2B5EF4-FFF2-40B4-BE49-F238E27FC236}">
                <a16:creationId xmlns:a16="http://schemas.microsoft.com/office/drawing/2014/main" id="{FDF6A269-4D88-4B4B-9072-30D83488B678}"/>
              </a:ext>
            </a:extLst>
          </p:cNvPr>
          <p:cNvSpPr/>
          <p:nvPr/>
        </p:nvSpPr>
        <p:spPr>
          <a:xfrm rot="16200000">
            <a:off x="5676196" y="3719934"/>
            <a:ext cx="1018811" cy="3458089"/>
          </a:xfrm>
          <a:prstGeom prst="curved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下弧形 14">
            <a:extLst>
              <a:ext uri="{FF2B5EF4-FFF2-40B4-BE49-F238E27FC236}">
                <a16:creationId xmlns:a16="http://schemas.microsoft.com/office/drawing/2014/main" id="{858B32F5-4D5A-4BD5-968A-ACF500603349}"/>
              </a:ext>
            </a:extLst>
          </p:cNvPr>
          <p:cNvSpPr/>
          <p:nvPr/>
        </p:nvSpPr>
        <p:spPr>
          <a:xfrm rot="10800000">
            <a:off x="4337175" y="1161368"/>
            <a:ext cx="3531632" cy="1232096"/>
          </a:xfrm>
          <a:prstGeom prst="curvedUp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a:extLst>
              <a:ext uri="{FF2B5EF4-FFF2-40B4-BE49-F238E27FC236}">
                <a16:creationId xmlns:a16="http://schemas.microsoft.com/office/drawing/2014/main" id="{895BFDC1-7455-460D-BEE1-59B3563C45F2}"/>
              </a:ext>
            </a:extLst>
          </p:cNvPr>
          <p:cNvSpPr txBox="1"/>
          <p:nvPr/>
        </p:nvSpPr>
        <p:spPr>
          <a:xfrm>
            <a:off x="5695723" y="5380856"/>
            <a:ext cx="1235421" cy="400110"/>
          </a:xfrm>
          <a:prstGeom prst="rect">
            <a:avLst/>
          </a:prstGeom>
          <a:noFill/>
        </p:spPr>
        <p:txBody>
          <a:bodyPr wrap="square" rtlCol="0">
            <a:spAutoFit/>
          </a:bodyPr>
          <a:lstStyle/>
          <a:p>
            <a:r>
              <a:rPr lang="en-US" altLang="zh-CN" sz="2000" b="1" dirty="0">
                <a:solidFill>
                  <a:srgbClr val="FF0000"/>
                </a:solidFill>
              </a:rPr>
              <a:t>Enabler</a:t>
            </a:r>
            <a:endParaRPr lang="zh-CN" altLang="en-US" sz="2000" b="1" dirty="0">
              <a:solidFill>
                <a:srgbClr val="FF0000"/>
              </a:solidFill>
            </a:endParaRPr>
          </a:p>
        </p:txBody>
      </p:sp>
      <p:sp>
        <p:nvSpPr>
          <p:cNvPr id="17" name="文本框 16">
            <a:extLst>
              <a:ext uri="{FF2B5EF4-FFF2-40B4-BE49-F238E27FC236}">
                <a16:creationId xmlns:a16="http://schemas.microsoft.com/office/drawing/2014/main" id="{FE14FB37-518C-44D0-A60B-77C844A959BC}"/>
              </a:ext>
            </a:extLst>
          </p:cNvPr>
          <p:cNvSpPr txBox="1"/>
          <p:nvPr/>
        </p:nvSpPr>
        <p:spPr>
          <a:xfrm>
            <a:off x="5645662" y="1443075"/>
            <a:ext cx="1235421" cy="400110"/>
          </a:xfrm>
          <a:prstGeom prst="rect">
            <a:avLst/>
          </a:prstGeom>
          <a:noFill/>
        </p:spPr>
        <p:txBody>
          <a:bodyPr wrap="square" rtlCol="0">
            <a:spAutoFit/>
          </a:bodyPr>
          <a:lstStyle/>
          <a:p>
            <a:r>
              <a:rPr lang="en-US" altLang="zh-CN" sz="2000" b="1" dirty="0">
                <a:solidFill>
                  <a:srgbClr val="FF0000"/>
                </a:solidFill>
              </a:rPr>
              <a:t>Enabler</a:t>
            </a:r>
            <a:endParaRPr lang="zh-CN" altLang="en-US" sz="2000" b="1" dirty="0">
              <a:solidFill>
                <a:srgbClr val="FF0000"/>
              </a:solidFill>
            </a:endParaRPr>
          </a:p>
        </p:txBody>
      </p:sp>
      <p:sp>
        <p:nvSpPr>
          <p:cNvPr id="18" name="椭圆 17">
            <a:extLst>
              <a:ext uri="{FF2B5EF4-FFF2-40B4-BE49-F238E27FC236}">
                <a16:creationId xmlns:a16="http://schemas.microsoft.com/office/drawing/2014/main" id="{DB6DF8F9-6512-4E83-B111-7D0BDC37EB6A}"/>
              </a:ext>
            </a:extLst>
          </p:cNvPr>
          <p:cNvSpPr/>
          <p:nvPr/>
        </p:nvSpPr>
        <p:spPr>
          <a:xfrm>
            <a:off x="3614631" y="2437934"/>
            <a:ext cx="1939634" cy="811017"/>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4DBE11C-2612-4C03-BC56-10707B2800A6}"/>
              </a:ext>
            </a:extLst>
          </p:cNvPr>
          <p:cNvSpPr txBox="1"/>
          <p:nvPr/>
        </p:nvSpPr>
        <p:spPr>
          <a:xfrm>
            <a:off x="3702462" y="2565124"/>
            <a:ext cx="1939634" cy="492443"/>
          </a:xfrm>
          <a:prstGeom prst="rect">
            <a:avLst/>
          </a:prstGeom>
          <a:noFill/>
        </p:spPr>
        <p:txBody>
          <a:bodyPr wrap="square" rtlCol="0">
            <a:spAutoFit/>
          </a:bodyPr>
          <a:lstStyle/>
          <a:p>
            <a:pPr algn="ctr"/>
            <a:r>
              <a:rPr lang="en-US" altLang="zh-CN" sz="2600" b="1" dirty="0">
                <a:latin typeface="Segoe UI Semibold" panose="020B0702040204020203" pitchFamily="34" charset="0"/>
                <a:cs typeface="Segoe UI Semibold" panose="020B0702040204020203" pitchFamily="34" charset="0"/>
              </a:rPr>
              <a:t>Abuse</a:t>
            </a:r>
            <a:endParaRPr lang="zh-CN" altLang="en-US" sz="2600" b="1"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65554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1AA71835-2FBA-4AAF-823D-1FAE09E34A1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09917E4A-63FB-4CFE-89FD-2ECC6B4664EE}" type="slidenum">
              <a:rPr lang="zh-TW" altLang="en-US" sz="1400" b="0">
                <a:solidFill>
                  <a:schemeClr val="tx1"/>
                </a:solidFill>
                <a:ea typeface="PMingLiU" panose="020B0604030504040204" pitchFamily="18" charset="-120"/>
              </a:rPr>
              <a:pPr/>
              <a:t>25</a:t>
            </a:fld>
            <a:endParaRPr lang="zh-TW" altLang="en-US" sz="1400" b="0">
              <a:solidFill>
                <a:schemeClr val="tx1"/>
              </a:solidFill>
              <a:ea typeface="PMingLiU" panose="020B0604030504040204" pitchFamily="18" charset="-120"/>
            </a:endParaRPr>
          </a:p>
        </p:txBody>
      </p:sp>
      <p:sp>
        <p:nvSpPr>
          <p:cNvPr id="9" name="Rectangle 2">
            <a:extLst>
              <a:ext uri="{FF2B5EF4-FFF2-40B4-BE49-F238E27FC236}">
                <a16:creationId xmlns:a16="http://schemas.microsoft.com/office/drawing/2014/main" id="{E743DAF7-28AC-4C34-9369-5F44C5C74CCC}"/>
              </a:ext>
            </a:extLst>
          </p:cNvPr>
          <p:cNvSpPr>
            <a:spLocks noGrp="1" noChangeArrowheads="1"/>
          </p:cNvSpPr>
          <p:nvPr>
            <p:ph type="title"/>
          </p:nvPr>
        </p:nvSpPr>
        <p:spPr>
          <a:xfrm>
            <a:off x="1104900" y="76200"/>
            <a:ext cx="9980682" cy="1096962"/>
          </a:xfrm>
        </p:spPr>
        <p:txBody>
          <a:bodyPr/>
          <a:lstStyle/>
          <a:p>
            <a:pPr eaLnBrk="1" hangingPunct="1">
              <a:defRPr/>
            </a:pPr>
            <a:r>
              <a:rPr lang="en-US" altLang="zh-CN" dirty="0"/>
              <a:t>3.2 </a:t>
            </a:r>
            <a:r>
              <a:rPr lang="zh-CN" altLang="en-US" dirty="0"/>
              <a:t>人工智能内生安全</a:t>
            </a:r>
            <a:endParaRPr lang="zh-CN" altLang="zh-CN" dirty="0"/>
          </a:p>
        </p:txBody>
      </p:sp>
      <p:pic>
        <p:nvPicPr>
          <p:cNvPr id="8" name="图片 7">
            <a:extLst>
              <a:ext uri="{FF2B5EF4-FFF2-40B4-BE49-F238E27FC236}">
                <a16:creationId xmlns:a16="http://schemas.microsoft.com/office/drawing/2014/main" id="{9490A2FF-0284-452D-8C13-733D1FA371A0}"/>
              </a:ext>
            </a:extLst>
          </p:cNvPr>
          <p:cNvPicPr>
            <a:picLocks noChangeAspect="1"/>
          </p:cNvPicPr>
          <p:nvPr/>
        </p:nvPicPr>
        <p:blipFill>
          <a:blip r:embed="rId2"/>
          <a:stretch>
            <a:fillRect/>
          </a:stretch>
        </p:blipFill>
        <p:spPr>
          <a:xfrm>
            <a:off x="2751365" y="2081607"/>
            <a:ext cx="790575" cy="695325"/>
          </a:xfrm>
          <a:prstGeom prst="rect">
            <a:avLst/>
          </a:prstGeom>
        </p:spPr>
      </p:pic>
      <p:pic>
        <p:nvPicPr>
          <p:cNvPr id="10" name="图片 9">
            <a:extLst>
              <a:ext uri="{FF2B5EF4-FFF2-40B4-BE49-F238E27FC236}">
                <a16:creationId xmlns:a16="http://schemas.microsoft.com/office/drawing/2014/main" id="{67FD85BF-012A-433D-9A8C-B1014DF78455}"/>
              </a:ext>
            </a:extLst>
          </p:cNvPr>
          <p:cNvPicPr>
            <a:picLocks noChangeAspect="1"/>
          </p:cNvPicPr>
          <p:nvPr/>
        </p:nvPicPr>
        <p:blipFill>
          <a:blip r:embed="rId3"/>
          <a:stretch>
            <a:fillRect/>
          </a:stretch>
        </p:blipFill>
        <p:spPr>
          <a:xfrm>
            <a:off x="2751367" y="3287820"/>
            <a:ext cx="790575" cy="695325"/>
          </a:xfrm>
          <a:prstGeom prst="rect">
            <a:avLst/>
          </a:prstGeom>
        </p:spPr>
      </p:pic>
      <p:pic>
        <p:nvPicPr>
          <p:cNvPr id="11" name="图片 10">
            <a:extLst>
              <a:ext uri="{FF2B5EF4-FFF2-40B4-BE49-F238E27FC236}">
                <a16:creationId xmlns:a16="http://schemas.microsoft.com/office/drawing/2014/main" id="{A8BC67A8-0FE9-4F98-8DE1-D4F14AB8AFD7}"/>
              </a:ext>
            </a:extLst>
          </p:cNvPr>
          <p:cNvPicPr>
            <a:picLocks noChangeAspect="1"/>
          </p:cNvPicPr>
          <p:nvPr/>
        </p:nvPicPr>
        <p:blipFill>
          <a:blip r:embed="rId4"/>
          <a:stretch>
            <a:fillRect/>
          </a:stretch>
        </p:blipFill>
        <p:spPr>
          <a:xfrm>
            <a:off x="2751364" y="4500815"/>
            <a:ext cx="790575" cy="695325"/>
          </a:xfrm>
          <a:prstGeom prst="rect">
            <a:avLst/>
          </a:prstGeom>
        </p:spPr>
      </p:pic>
      <p:sp>
        <p:nvSpPr>
          <p:cNvPr id="12" name="Rectangle 5">
            <a:extLst>
              <a:ext uri="{FF2B5EF4-FFF2-40B4-BE49-F238E27FC236}">
                <a16:creationId xmlns:a16="http://schemas.microsoft.com/office/drawing/2014/main" id="{43222D16-72FA-469C-B8C9-EBC7A8605705}"/>
              </a:ext>
            </a:extLst>
          </p:cNvPr>
          <p:cNvSpPr>
            <a:spLocks noChangeArrowheads="1"/>
          </p:cNvSpPr>
          <p:nvPr/>
        </p:nvSpPr>
        <p:spPr bwMode="auto">
          <a:xfrm flipH="1">
            <a:off x="3763883" y="2118913"/>
            <a:ext cx="5600590" cy="620712"/>
          </a:xfrm>
          <a:prstGeom prst="rect">
            <a:avLst/>
          </a:prstGeom>
          <a:gradFill rotWithShape="1">
            <a:gsLst>
              <a:gs pos="0">
                <a:srgbClr val="FFFFFF"/>
              </a:gs>
              <a:gs pos="999">
                <a:srgbClr val="FFFFFF"/>
              </a:gs>
              <a:gs pos="100000">
                <a:srgbClr val="007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对抗样本攻击与防御</a:t>
            </a:r>
            <a:endParaRPr lang="zh-CN" altLang="en-US" sz="3200" b="1" dirty="0">
              <a:solidFill>
                <a:schemeClr val="bg1"/>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3" name="Rectangle 5">
            <a:extLst>
              <a:ext uri="{FF2B5EF4-FFF2-40B4-BE49-F238E27FC236}">
                <a16:creationId xmlns:a16="http://schemas.microsoft.com/office/drawing/2014/main" id="{97AB1220-E844-42FC-B19B-A542A4D75C7B}"/>
              </a:ext>
            </a:extLst>
          </p:cNvPr>
          <p:cNvSpPr>
            <a:spLocks noChangeArrowheads="1"/>
          </p:cNvSpPr>
          <p:nvPr/>
        </p:nvSpPr>
        <p:spPr bwMode="auto">
          <a:xfrm flipH="1">
            <a:off x="3763883" y="3325126"/>
            <a:ext cx="5600590" cy="620712"/>
          </a:xfrm>
          <a:prstGeom prst="rect">
            <a:avLst/>
          </a:prstGeom>
          <a:gradFill rotWithShape="1">
            <a:gsLst>
              <a:gs pos="0">
                <a:srgbClr val="FFFFFF"/>
              </a:gs>
              <a:gs pos="999">
                <a:srgbClr val="FFFFFF"/>
              </a:gs>
              <a:gs pos="100000">
                <a:srgbClr val="007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后门攻击、木马攻击</a:t>
            </a:r>
            <a:endParaRPr lang="zh-CN" altLang="en-US" sz="3200" b="1" dirty="0">
              <a:solidFill>
                <a:schemeClr val="bg1"/>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 name="Rectangle 5">
            <a:extLst>
              <a:ext uri="{FF2B5EF4-FFF2-40B4-BE49-F238E27FC236}">
                <a16:creationId xmlns:a16="http://schemas.microsoft.com/office/drawing/2014/main" id="{EAFACED7-1F6F-46C8-A01A-3F899179FEB1}"/>
              </a:ext>
            </a:extLst>
          </p:cNvPr>
          <p:cNvSpPr>
            <a:spLocks noChangeArrowheads="1"/>
          </p:cNvSpPr>
          <p:nvPr/>
        </p:nvSpPr>
        <p:spPr bwMode="auto">
          <a:xfrm flipH="1">
            <a:off x="3763883" y="4538121"/>
            <a:ext cx="5600590" cy="620712"/>
          </a:xfrm>
          <a:prstGeom prst="rect">
            <a:avLst/>
          </a:prstGeom>
          <a:gradFill rotWithShape="1">
            <a:gsLst>
              <a:gs pos="0">
                <a:srgbClr val="FFFFFF"/>
              </a:gs>
              <a:gs pos="999">
                <a:srgbClr val="FFFFFF"/>
              </a:gs>
              <a:gs pos="100000">
                <a:srgbClr val="007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模型水印保护</a:t>
            </a:r>
          </a:p>
        </p:txBody>
      </p:sp>
    </p:spTree>
    <p:extLst>
      <p:ext uri="{BB962C8B-B14F-4D97-AF65-F5344CB8AC3E}">
        <p14:creationId xmlns:p14="http://schemas.microsoft.com/office/powerpoint/2010/main" val="2077476180"/>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AI </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模型非常脆弱</a:t>
            </a:r>
          </a:p>
        </p:txBody>
      </p:sp>
      <p:pic>
        <p:nvPicPr>
          <p:cNvPr id="2" name="图片 1">
            <a:extLst>
              <a:ext uri="{FF2B5EF4-FFF2-40B4-BE49-F238E27FC236}">
                <a16:creationId xmlns:a16="http://schemas.microsoft.com/office/drawing/2014/main" id="{D587F044-B8EC-4694-891C-BBB05344CBCF}"/>
              </a:ext>
            </a:extLst>
          </p:cNvPr>
          <p:cNvPicPr>
            <a:picLocks noChangeAspect="1"/>
          </p:cNvPicPr>
          <p:nvPr/>
        </p:nvPicPr>
        <p:blipFill>
          <a:blip r:embed="rId3"/>
          <a:stretch>
            <a:fillRect/>
          </a:stretch>
        </p:blipFill>
        <p:spPr>
          <a:xfrm>
            <a:off x="423048" y="1580816"/>
            <a:ext cx="4577518" cy="1727992"/>
          </a:xfrm>
          <a:prstGeom prst="rect">
            <a:avLst/>
          </a:prstGeom>
        </p:spPr>
      </p:pic>
      <p:pic>
        <p:nvPicPr>
          <p:cNvPr id="4" name="图片 3">
            <a:extLst>
              <a:ext uri="{FF2B5EF4-FFF2-40B4-BE49-F238E27FC236}">
                <a16:creationId xmlns:a16="http://schemas.microsoft.com/office/drawing/2014/main" id="{51E84340-FAC6-4B36-8405-AFD748195F78}"/>
              </a:ext>
            </a:extLst>
          </p:cNvPr>
          <p:cNvPicPr>
            <a:picLocks noChangeAspect="1"/>
          </p:cNvPicPr>
          <p:nvPr/>
        </p:nvPicPr>
        <p:blipFill>
          <a:blip r:embed="rId4"/>
          <a:stretch>
            <a:fillRect/>
          </a:stretch>
        </p:blipFill>
        <p:spPr>
          <a:xfrm>
            <a:off x="6367733" y="1580816"/>
            <a:ext cx="5543894" cy="2430107"/>
          </a:xfrm>
          <a:prstGeom prst="rect">
            <a:avLst/>
          </a:prstGeom>
        </p:spPr>
      </p:pic>
      <p:sp>
        <p:nvSpPr>
          <p:cNvPr id="18" name="矩形 17">
            <a:extLst>
              <a:ext uri="{FF2B5EF4-FFF2-40B4-BE49-F238E27FC236}">
                <a16:creationId xmlns:a16="http://schemas.microsoft.com/office/drawing/2014/main" id="{DD8543D9-35AF-451B-B308-1B1FF65926C1}"/>
              </a:ext>
            </a:extLst>
          </p:cNvPr>
          <p:cNvSpPr/>
          <p:nvPr/>
        </p:nvSpPr>
        <p:spPr>
          <a:xfrm>
            <a:off x="681163" y="1112945"/>
            <a:ext cx="4028282" cy="384721"/>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1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对抗样本 </a:t>
            </a:r>
            <a:r>
              <a:rPr kumimoji="0" lang="en-US" altLang="zh-CN" sz="1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(Adversarial Examples)</a:t>
            </a:r>
            <a:endParaRPr kumimoji="0" lang="zh-CN" altLang="en-US" sz="1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D106C215-0BEC-4F72-AFF2-2EDDB249E44F}"/>
              </a:ext>
            </a:extLst>
          </p:cNvPr>
          <p:cNvSpPr/>
          <p:nvPr/>
        </p:nvSpPr>
        <p:spPr>
          <a:xfrm>
            <a:off x="7279313" y="1112946"/>
            <a:ext cx="3281604" cy="384721"/>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1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投毒攻击 </a:t>
            </a:r>
            <a:r>
              <a:rPr kumimoji="0" lang="en-US" altLang="zh-CN" sz="1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(Data Poisoning)</a:t>
            </a:r>
            <a:endParaRPr kumimoji="0" lang="zh-CN" altLang="en-US" sz="1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42D9D3BF-BC99-4BBE-8160-2EE45DAF6101}"/>
              </a:ext>
            </a:extLst>
          </p:cNvPr>
          <p:cNvPicPr>
            <a:picLocks noChangeAspect="1"/>
          </p:cNvPicPr>
          <p:nvPr/>
        </p:nvPicPr>
        <p:blipFill>
          <a:blip r:embed="rId5"/>
          <a:stretch>
            <a:fillRect/>
          </a:stretch>
        </p:blipFill>
        <p:spPr>
          <a:xfrm>
            <a:off x="431200" y="3389878"/>
            <a:ext cx="4470738" cy="2303594"/>
          </a:xfrm>
          <a:prstGeom prst="rect">
            <a:avLst/>
          </a:prstGeom>
        </p:spPr>
      </p:pic>
      <p:pic>
        <p:nvPicPr>
          <p:cNvPr id="6" name="图片 5">
            <a:extLst>
              <a:ext uri="{FF2B5EF4-FFF2-40B4-BE49-F238E27FC236}">
                <a16:creationId xmlns:a16="http://schemas.microsoft.com/office/drawing/2014/main" id="{8AA98036-4C6D-4061-A708-0EBFCA2B9AB6}"/>
              </a:ext>
            </a:extLst>
          </p:cNvPr>
          <p:cNvPicPr>
            <a:picLocks noChangeAspect="1"/>
          </p:cNvPicPr>
          <p:nvPr/>
        </p:nvPicPr>
        <p:blipFill>
          <a:blip r:embed="rId6"/>
          <a:stretch>
            <a:fillRect/>
          </a:stretch>
        </p:blipFill>
        <p:spPr>
          <a:xfrm>
            <a:off x="6509135" y="4558695"/>
            <a:ext cx="4912573" cy="1900739"/>
          </a:xfrm>
          <a:prstGeom prst="rect">
            <a:avLst/>
          </a:prstGeom>
        </p:spPr>
      </p:pic>
      <p:sp>
        <p:nvSpPr>
          <p:cNvPr id="23" name="矩形 22">
            <a:extLst>
              <a:ext uri="{FF2B5EF4-FFF2-40B4-BE49-F238E27FC236}">
                <a16:creationId xmlns:a16="http://schemas.microsoft.com/office/drawing/2014/main" id="{7BEF3929-3890-41E3-A5D8-6CBEE6E84A74}"/>
              </a:ext>
            </a:extLst>
          </p:cNvPr>
          <p:cNvSpPr/>
          <p:nvPr/>
        </p:nvSpPr>
        <p:spPr>
          <a:xfrm>
            <a:off x="5063514" y="3881587"/>
            <a:ext cx="2215799" cy="677108"/>
          </a:xfrm>
          <a:prstGeom prst="rect">
            <a:avLst/>
          </a:prstGeom>
        </p:spPr>
        <p:txBody>
          <a:bodyPr wrap="none">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sz="1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模型窃取 </a:t>
            </a:r>
            <a:endParaRPr kumimoji="0" lang="en-US" altLang="zh-CN" sz="1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 Stealing)</a:t>
            </a:r>
            <a:endParaRPr kumimoji="0" lang="zh-CN" altLang="en-US" sz="1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0563123C-3860-4061-8C67-B3862E5D2860}"/>
              </a:ext>
            </a:extLst>
          </p:cNvPr>
          <p:cNvSpPr/>
          <p:nvPr/>
        </p:nvSpPr>
        <p:spPr>
          <a:xfrm>
            <a:off x="-1" y="5802271"/>
            <a:ext cx="7890235" cy="954107"/>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Goodfellow et al. Explaining and Harnessing Adversarial Examples, ICLR 2015.</a:t>
            </a: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Eykholt</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et al., Robust Physical-World Attacks on Deep Learning Models, CVPR 2018.</a:t>
            </a: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Chen et al., Targeted Backdoor Attacks on Deep Learning Systems Using Data Poisoning.</a:t>
            </a: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Tramer</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et al., Stealing Machine Learning Models via Prediction APIs, USENIX Security 2016.</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5193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对抗样本形式化描述</a:t>
            </a:r>
          </a:p>
        </p:txBody>
      </p:sp>
      <p:sp>
        <p:nvSpPr>
          <p:cNvPr id="3" name="矩形 2">
            <a:extLst>
              <a:ext uri="{FF2B5EF4-FFF2-40B4-BE49-F238E27FC236}">
                <a16:creationId xmlns:a16="http://schemas.microsoft.com/office/drawing/2014/main" id="{27134CB0-E6F2-4D69-85EB-FFE446DAC263}"/>
              </a:ext>
            </a:extLst>
          </p:cNvPr>
          <p:cNvSpPr/>
          <p:nvPr/>
        </p:nvSpPr>
        <p:spPr>
          <a:xfrm>
            <a:off x="371039" y="1154629"/>
            <a:ext cx="11688986" cy="707886"/>
          </a:xfrm>
          <a:prstGeom prst="rect">
            <a:avLst/>
          </a:prstGeom>
        </p:spPr>
        <p:txBody>
          <a:bodyPr wrap="square">
            <a:spAutoFit/>
          </a:bodyPr>
          <a:lstStyle/>
          <a:p>
            <a:pPr marL="285750" marR="0" lvl="0" indent="-28575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𝑥</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the original input; y: the ground truth label;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𝑥</a:t>
            </a:r>
            <a:r>
              <a:rPr kumimoji="0" lang="en-US" altLang="zh-CN" sz="2000" b="0" i="0" u="none" strike="noStrike" kern="120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adversarial example</a:t>
            </a:r>
          </a:p>
          <a:p>
            <a:pPr marL="285750" marR="0" lvl="0" indent="-28575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Non-targeted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adversarial examples: mislead the model to provide </a:t>
            </a: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any wrong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prediction</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891A53ED-F9F3-4288-B3E9-F97CA9DE4C06}"/>
              </a:ext>
            </a:extLst>
          </p:cNvPr>
          <p:cNvSpPr/>
          <p:nvPr/>
        </p:nvSpPr>
        <p:spPr>
          <a:xfrm>
            <a:off x="371038" y="3171307"/>
            <a:ext cx="11544441" cy="707886"/>
          </a:xfrm>
          <a:prstGeom prst="rect">
            <a:avLst/>
          </a:prstGeom>
        </p:spPr>
        <p:txBody>
          <a:bodyPr wrap="square">
            <a:spAutoFit/>
          </a:bodyPr>
          <a:lstStyle/>
          <a:p>
            <a:pPr marL="285750" marR="0" lvl="0" indent="-28575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Targeted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adversarial examples: mislead the model to provide the </a:t>
            </a: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target prediction </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𝒚</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 </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𝒚 </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specified by the adversary</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04D5C427-17EA-4325-9AE7-2A265983B858}"/>
              </a:ext>
            </a:extLst>
          </p:cNvPr>
          <p:cNvSpPr/>
          <p:nvPr/>
        </p:nvSpPr>
        <p:spPr>
          <a:xfrm>
            <a:off x="566928" y="5452720"/>
            <a:ext cx="7531576" cy="707886"/>
          </a:xfrm>
          <a:prstGeom prst="rect">
            <a:avLst/>
          </a:prstGeom>
        </p:spPr>
        <p:txBody>
          <a:bodyPr wrap="square">
            <a:spAutoFit/>
          </a:bodyPr>
          <a:lstStyle/>
          <a:p>
            <a:pPr marL="285750" marR="0" lvl="0" indent="-28575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𝑑</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𝑥</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𝑥</a:t>
            </a:r>
            <a:r>
              <a:rPr kumimoji="0" lang="en-US" altLang="zh-CN" sz="2000" b="0" i="0" u="none" strike="noStrike" kern="120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is an </a:t>
            </a:r>
            <a:r>
              <a:rPr kumimoji="0" lang="en-US" altLang="zh-CN" sz="2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l</a:t>
            </a:r>
            <a:r>
              <a:rPr kumimoji="0" lang="en-US" altLang="zh-CN" sz="2000" b="0" i="0" u="none" strike="noStrike" kern="1200" cap="none" spc="0" normalizeH="0" baseline="-2500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norm</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in most existing work</a:t>
            </a:r>
          </a:p>
          <a:p>
            <a:pPr marL="285750" marR="0" lvl="0" indent="-28575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 is a constant to make sure that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𝑥</a:t>
            </a:r>
            <a:r>
              <a:rPr kumimoji="0" lang="en-US" altLang="zh-CN" sz="2000" b="0" i="0" u="none" strike="noStrike" kern="120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is visually similar to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𝑥</a:t>
            </a:r>
          </a:p>
        </p:txBody>
      </p:sp>
      <p:pic>
        <p:nvPicPr>
          <p:cNvPr id="7" name="图片 6">
            <a:extLst>
              <a:ext uri="{FF2B5EF4-FFF2-40B4-BE49-F238E27FC236}">
                <a16:creationId xmlns:a16="http://schemas.microsoft.com/office/drawing/2014/main" id="{42A0878C-2661-4265-AD9D-4A276C89AB35}"/>
              </a:ext>
            </a:extLst>
          </p:cNvPr>
          <p:cNvPicPr>
            <a:picLocks noChangeAspect="1"/>
          </p:cNvPicPr>
          <p:nvPr/>
        </p:nvPicPr>
        <p:blipFill>
          <a:blip r:embed="rId3"/>
          <a:stretch>
            <a:fillRect/>
          </a:stretch>
        </p:blipFill>
        <p:spPr>
          <a:xfrm>
            <a:off x="4180521" y="4092993"/>
            <a:ext cx="2817956" cy="1125515"/>
          </a:xfrm>
          <a:prstGeom prst="rect">
            <a:avLst/>
          </a:prstGeom>
        </p:spPr>
      </p:pic>
      <p:pic>
        <p:nvPicPr>
          <p:cNvPr id="8" name="图片 7">
            <a:extLst>
              <a:ext uri="{FF2B5EF4-FFF2-40B4-BE49-F238E27FC236}">
                <a16:creationId xmlns:a16="http://schemas.microsoft.com/office/drawing/2014/main" id="{CE020188-588C-4252-AC47-B9AE4ECCCF6D}"/>
              </a:ext>
            </a:extLst>
          </p:cNvPr>
          <p:cNvPicPr>
            <a:picLocks noChangeAspect="1"/>
          </p:cNvPicPr>
          <p:nvPr/>
        </p:nvPicPr>
        <p:blipFill rotWithShape="1">
          <a:blip r:embed="rId4"/>
          <a:srcRect t="9423"/>
          <a:stretch/>
        </p:blipFill>
        <p:spPr>
          <a:xfrm>
            <a:off x="4067399" y="1926349"/>
            <a:ext cx="2578581" cy="1088995"/>
          </a:xfrm>
          <a:prstGeom prst="rect">
            <a:avLst/>
          </a:prstGeom>
        </p:spPr>
      </p:pic>
    </p:spTree>
    <p:extLst>
      <p:ext uri="{BB962C8B-B14F-4D97-AF65-F5344CB8AC3E}">
        <p14:creationId xmlns:p14="http://schemas.microsoft.com/office/powerpoint/2010/main" val="838045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75C868-672B-44D4-9201-A6828B5C129D}"/>
              </a:ext>
            </a:extLst>
          </p:cNvPr>
          <p:cNvPicPr>
            <a:picLocks noChangeAspect="1"/>
          </p:cNvPicPr>
          <p:nvPr/>
        </p:nvPicPr>
        <p:blipFill>
          <a:blip r:embed="rId2"/>
          <a:stretch>
            <a:fillRect/>
          </a:stretch>
        </p:blipFill>
        <p:spPr>
          <a:xfrm>
            <a:off x="768410" y="1440824"/>
            <a:ext cx="7084119" cy="2777964"/>
          </a:xfrm>
          <a:prstGeom prst="rect">
            <a:avLst/>
          </a:prstGeom>
        </p:spPr>
      </p:pic>
      <p:sp>
        <p:nvSpPr>
          <p:cNvPr id="4" name="标题 2">
            <a:extLst>
              <a:ext uri="{FF2B5EF4-FFF2-40B4-BE49-F238E27FC236}">
                <a16:creationId xmlns:a16="http://schemas.microsoft.com/office/drawing/2014/main" id="{21971AAF-E490-4CCB-8BF0-773F1EABC140}"/>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对抗样本生成方法</a:t>
            </a:r>
          </a:p>
        </p:txBody>
      </p:sp>
      <p:sp>
        <p:nvSpPr>
          <p:cNvPr id="5" name="矩形 4">
            <a:extLst>
              <a:ext uri="{FF2B5EF4-FFF2-40B4-BE49-F238E27FC236}">
                <a16:creationId xmlns:a16="http://schemas.microsoft.com/office/drawing/2014/main" id="{22A0CDD2-8682-48D7-8E52-60BE9E0F3C75}"/>
              </a:ext>
            </a:extLst>
          </p:cNvPr>
          <p:cNvSpPr/>
          <p:nvPr/>
        </p:nvSpPr>
        <p:spPr>
          <a:xfrm>
            <a:off x="768410" y="1040714"/>
            <a:ext cx="7782451" cy="430887"/>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Fast Gradient-Sign Method (FGSM): a one-step attack</a:t>
            </a:r>
            <a:endPar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4AAF332F-691D-4469-8539-FC15F7D24B9D}"/>
              </a:ext>
            </a:extLst>
          </p:cNvPr>
          <p:cNvSpPr/>
          <p:nvPr/>
        </p:nvSpPr>
        <p:spPr>
          <a:xfrm>
            <a:off x="566928" y="4755456"/>
            <a:ext cx="7681528" cy="1323439"/>
          </a:xfrm>
          <a:prstGeom prst="rect">
            <a:avLst/>
          </a:prstGeom>
        </p:spPr>
        <p:txBody>
          <a:bodyPr wrap="square">
            <a:spAutoFit/>
          </a:bodyPr>
          <a:lstStyle/>
          <a:p>
            <a:pPr marL="285750" marR="0" lvl="0" indent="-28575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ArialMT"/>
                <a:ea typeface="黑体" panose="02010609060101010101" pitchFamily="49" charset="-122"/>
                <a:cs typeface="+mn-cs"/>
              </a:rPr>
              <a:t> </a:t>
            </a:r>
          </a:p>
          <a:p>
            <a:pPr marL="285750" marR="0" lvl="0" indent="-28575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ArialMT"/>
                <a:ea typeface="黑体" panose="02010609060101010101" pitchFamily="49" charset="-122"/>
                <a:cs typeface="+mn-cs"/>
              </a:rPr>
              <a:t> </a:t>
            </a:r>
          </a:p>
          <a:p>
            <a:pPr marL="285750" marR="0" lvl="0" indent="-28575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ArialMT"/>
                <a:ea typeface="黑体" panose="02010609060101010101" pitchFamily="49" charset="-122"/>
                <a:cs typeface="+mn-cs"/>
              </a:rPr>
              <a:t>Simple yet effective attacks against models without defense</a:t>
            </a:r>
          </a:p>
          <a:p>
            <a:pPr marL="285750" marR="0" lvl="0" indent="-28575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ArialMT"/>
                <a:ea typeface="黑体" panose="02010609060101010101" pitchFamily="49" charset="-122"/>
                <a:cs typeface="+mn-cs"/>
              </a:rPr>
              <a:t>Not effective against models with defense</a:t>
            </a:r>
            <a:endParaRPr kumimoji="0"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p:txBody>
      </p:sp>
      <p:sp>
        <p:nvSpPr>
          <p:cNvPr id="7" name="矩形 6">
            <a:extLst>
              <a:ext uri="{FF2B5EF4-FFF2-40B4-BE49-F238E27FC236}">
                <a16:creationId xmlns:a16="http://schemas.microsoft.com/office/drawing/2014/main" id="{E4784616-0288-4C7E-AD79-855366B58C55}"/>
              </a:ext>
            </a:extLst>
          </p:cNvPr>
          <p:cNvSpPr/>
          <p:nvPr/>
        </p:nvSpPr>
        <p:spPr>
          <a:xfrm>
            <a:off x="566926" y="6228091"/>
            <a:ext cx="8925865" cy="338554"/>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Goodfellow et al. Explaining and Harnessing Adversarial Examples, ICLR 2015.</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826783E4-8391-4991-8DEC-432392C04C2B}"/>
              </a:ext>
            </a:extLst>
          </p:cNvPr>
          <p:cNvPicPr>
            <a:picLocks noChangeAspect="1"/>
          </p:cNvPicPr>
          <p:nvPr/>
        </p:nvPicPr>
        <p:blipFill>
          <a:blip r:embed="rId3"/>
          <a:stretch>
            <a:fillRect/>
          </a:stretch>
        </p:blipFill>
        <p:spPr>
          <a:xfrm>
            <a:off x="960453" y="4777956"/>
            <a:ext cx="2868436" cy="639220"/>
          </a:xfrm>
          <a:prstGeom prst="rect">
            <a:avLst/>
          </a:prstGeom>
        </p:spPr>
      </p:pic>
    </p:spTree>
    <p:extLst>
      <p:ext uri="{BB962C8B-B14F-4D97-AF65-F5344CB8AC3E}">
        <p14:creationId xmlns:p14="http://schemas.microsoft.com/office/powerpoint/2010/main" val="1642589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21971AAF-E490-4CCB-8BF0-773F1EABC140}"/>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对抗样本生成方法</a:t>
            </a:r>
          </a:p>
        </p:txBody>
      </p:sp>
      <p:sp>
        <p:nvSpPr>
          <p:cNvPr id="5" name="矩形 4">
            <a:extLst>
              <a:ext uri="{FF2B5EF4-FFF2-40B4-BE49-F238E27FC236}">
                <a16:creationId xmlns:a16="http://schemas.microsoft.com/office/drawing/2014/main" id="{22A0CDD2-8682-48D7-8E52-60BE9E0F3C75}"/>
              </a:ext>
            </a:extLst>
          </p:cNvPr>
          <p:cNvSpPr/>
          <p:nvPr/>
        </p:nvSpPr>
        <p:spPr>
          <a:xfrm>
            <a:off x="566928" y="995578"/>
            <a:ext cx="8174738" cy="430887"/>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How to attack a model without knowing its parameters?</a:t>
            </a:r>
            <a:endPar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4AAF332F-691D-4469-8539-FC15F7D24B9D}"/>
              </a:ext>
            </a:extLst>
          </p:cNvPr>
          <p:cNvSpPr/>
          <p:nvPr/>
        </p:nvSpPr>
        <p:spPr>
          <a:xfrm>
            <a:off x="566924" y="1482893"/>
            <a:ext cx="10292753" cy="2138214"/>
          </a:xfrm>
          <a:prstGeom prst="rect">
            <a:avLst/>
          </a:prstGeom>
        </p:spPr>
        <p:txBody>
          <a:bodyPr wrap="square">
            <a:spAutoFit/>
          </a:bodyPr>
          <a:lstStyle/>
          <a:p>
            <a:pPr marL="285750" marR="0" lvl="0" indent="-285750" algn="just"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Both one-step and iterative adversarial examples are </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white-box attacks</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i.e., they require the knowledge of model parameters to compute the gradient</a:t>
            </a:r>
          </a:p>
          <a:p>
            <a:pPr marL="285750" marR="0" lvl="0" indent="-285750" algn="just"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How to perform </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black-box attacks</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i.e., attacking a model with unknown internal architecture?</a:t>
            </a:r>
          </a:p>
          <a:p>
            <a:pPr marL="285750" marR="0" lvl="0" indent="-285750" algn="just"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Observation: adversarial examples generated for one model may </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transfer</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to another model.</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E4784616-0288-4C7E-AD79-855366B58C55}"/>
              </a:ext>
            </a:extLst>
          </p:cNvPr>
          <p:cNvSpPr/>
          <p:nvPr/>
        </p:nvSpPr>
        <p:spPr>
          <a:xfrm>
            <a:off x="321014" y="6358579"/>
            <a:ext cx="10634474" cy="307777"/>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Papernot</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et al. Transferability in Machine Learning: from Phenomena to Black-box Attacks using Adversarial Examples.</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B2DE149-EC58-4BCC-A408-C157FF64EE04}"/>
              </a:ext>
            </a:extLst>
          </p:cNvPr>
          <p:cNvPicPr>
            <a:picLocks noChangeAspect="1"/>
          </p:cNvPicPr>
          <p:nvPr/>
        </p:nvPicPr>
        <p:blipFill>
          <a:blip r:embed="rId2"/>
          <a:stretch>
            <a:fillRect/>
          </a:stretch>
        </p:blipFill>
        <p:spPr>
          <a:xfrm>
            <a:off x="2687562" y="3302390"/>
            <a:ext cx="6054104" cy="3074350"/>
          </a:xfrm>
          <a:prstGeom prst="rect">
            <a:avLst/>
          </a:prstGeom>
        </p:spPr>
      </p:pic>
      <p:sp>
        <p:nvSpPr>
          <p:cNvPr id="9" name="矩形 8">
            <a:extLst>
              <a:ext uri="{FF2B5EF4-FFF2-40B4-BE49-F238E27FC236}">
                <a16:creationId xmlns:a16="http://schemas.microsoft.com/office/drawing/2014/main" id="{8A2EBCAF-B6D6-49DF-80D0-07169165ADD0}"/>
              </a:ext>
            </a:extLst>
          </p:cNvPr>
          <p:cNvSpPr/>
          <p:nvPr/>
        </p:nvSpPr>
        <p:spPr>
          <a:xfrm>
            <a:off x="8877027" y="4271325"/>
            <a:ext cx="1943100" cy="923330"/>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Non-targeted</a:t>
            </a: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attack success</a:t>
            </a: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rate on MNIST.</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39349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F083D9A3-4366-485C-9400-22D246348E93}"/>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9DC9D318-5E60-4263-8CEE-C8B1265DE0CA}" type="slidenum">
              <a:rPr lang="zh-TW" altLang="en-US" sz="1400" b="0">
                <a:solidFill>
                  <a:schemeClr val="tx1"/>
                </a:solidFill>
                <a:ea typeface="PMingLiU" panose="020B0604030504040204" pitchFamily="18" charset="-120"/>
              </a:rPr>
              <a:pPr/>
              <a:t>3</a:t>
            </a:fld>
            <a:endParaRPr lang="zh-TW" altLang="en-US" sz="1400" b="0" dirty="0">
              <a:solidFill>
                <a:schemeClr val="tx1"/>
              </a:solidFill>
              <a:ea typeface="PMingLiU" panose="020B0604030504040204" pitchFamily="18" charset="-120"/>
            </a:endParaRPr>
          </a:p>
        </p:txBody>
      </p:sp>
      <p:sp>
        <p:nvSpPr>
          <p:cNvPr id="6" name="Rectangle 3">
            <a:extLst>
              <a:ext uri="{FF2B5EF4-FFF2-40B4-BE49-F238E27FC236}">
                <a16:creationId xmlns:a16="http://schemas.microsoft.com/office/drawing/2014/main" id="{C44BCC9D-0356-488E-8564-00910C9EFAC4}"/>
              </a:ext>
            </a:extLst>
          </p:cNvPr>
          <p:cNvSpPr txBox="1">
            <a:spLocks noChangeArrowheads="1"/>
          </p:cNvSpPr>
          <p:nvPr/>
        </p:nvSpPr>
        <p:spPr bwMode="auto">
          <a:xfrm>
            <a:off x="3000812" y="1826817"/>
            <a:ext cx="7223554" cy="2476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38200" indent="-838200">
              <a:spcBef>
                <a:spcPct val="20000"/>
              </a:spcBef>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_GB2312"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9pPr>
          </a:lstStyle>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8.1    </a:t>
            </a:r>
            <a:r>
              <a:rPr lang="zh-CN" altLang="en-US" dirty="0">
                <a:solidFill>
                  <a:srgbClr val="000000"/>
                </a:solidFill>
                <a:latin typeface="微软雅黑" panose="020B0503020204020204" pitchFamily="34" charset="-122"/>
                <a:ea typeface="微软雅黑" panose="020B0503020204020204" pitchFamily="34" charset="-122"/>
              </a:rPr>
              <a:t>人工智能助力安全</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8.2    </a:t>
            </a:r>
            <a:r>
              <a:rPr lang="zh-CN" altLang="en-US" dirty="0">
                <a:solidFill>
                  <a:srgbClr val="000000"/>
                </a:solidFill>
                <a:latin typeface="微软雅黑" panose="020B0503020204020204" pitchFamily="34" charset="-122"/>
                <a:ea typeface="微软雅黑" panose="020B0503020204020204" pitchFamily="34" charset="-122"/>
              </a:rPr>
              <a:t>人工智能内生安全</a:t>
            </a: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8.3    </a:t>
            </a:r>
            <a:r>
              <a:rPr lang="zh-CN" altLang="en-US" dirty="0">
                <a:solidFill>
                  <a:srgbClr val="000000"/>
                </a:solidFill>
                <a:latin typeface="微软雅黑" panose="020B0503020204020204" pitchFamily="34" charset="-122"/>
                <a:ea typeface="微软雅黑" panose="020B0503020204020204" pitchFamily="34" charset="-122"/>
              </a:rPr>
              <a:t>人工智能衍生安全</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6DE8FE62-2446-428A-BCF0-4C0B77634F32}"/>
              </a:ext>
            </a:extLst>
          </p:cNvPr>
          <p:cNvSpPr>
            <a:spLocks noGrp="1"/>
          </p:cNvSpPr>
          <p:nvPr>
            <p:ph type="title"/>
          </p:nvPr>
        </p:nvSpPr>
        <p:spPr>
          <a:xfrm>
            <a:off x="1105659" y="285837"/>
            <a:ext cx="9980682" cy="1096962"/>
          </a:xfrm>
        </p:spPr>
        <p:txBody>
          <a:bodyPr/>
          <a:lstStyle/>
          <a:p>
            <a:pPr algn="ctr"/>
            <a:r>
              <a:rPr lang="zh-CN" altLang="en-US" sz="4000" dirty="0">
                <a:solidFill>
                  <a:srgbClr val="000000"/>
                </a:solidFill>
                <a:latin typeface="Microsoft YaHei Light" panose="020B0502040204020203" pitchFamily="34" charset="-122"/>
                <a:ea typeface="Microsoft YaHei Light" panose="020B0502040204020203" pitchFamily="34" charset="-122"/>
              </a:rPr>
              <a:t>主要内容</a:t>
            </a:r>
            <a:br>
              <a:rPr lang="zh-CN" altLang="en-US" dirty="0">
                <a:solidFill>
                  <a:srgbClr val="000000"/>
                </a:solidFill>
                <a:latin typeface="Calibri Light" panose="020F0302020204030204" pitchFamily="34" charset="0"/>
                <a:ea typeface="宋体" panose="02010600030101010101" pitchFamily="2" charset="-122"/>
              </a:rPr>
            </a:b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500"/>
                                        <p:tgtEl>
                                          <p:spTgt spid="6">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21971AAF-E490-4CCB-8BF0-773F1EABC140}"/>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对抗样本生成</a:t>
            </a:r>
            <a:r>
              <a:rPr kumimoji="0" lang="en-US" altLang="zh-CN"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a:t>
            </a: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黑盒</a:t>
            </a:r>
          </a:p>
        </p:txBody>
      </p:sp>
      <p:sp>
        <p:nvSpPr>
          <p:cNvPr id="5" name="矩形 4">
            <a:extLst>
              <a:ext uri="{FF2B5EF4-FFF2-40B4-BE49-F238E27FC236}">
                <a16:creationId xmlns:a16="http://schemas.microsoft.com/office/drawing/2014/main" id="{22A0CDD2-8682-48D7-8E52-60BE9E0F3C75}"/>
              </a:ext>
            </a:extLst>
          </p:cNvPr>
          <p:cNvSpPr/>
          <p:nvPr/>
        </p:nvSpPr>
        <p:spPr>
          <a:xfrm>
            <a:off x="566928" y="995578"/>
            <a:ext cx="6132704" cy="430887"/>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Black-box attacks based on transferability</a:t>
            </a:r>
            <a:endPar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9ED4FC0C-5C45-4882-ACE0-0F75574892BF}"/>
              </a:ext>
            </a:extLst>
          </p:cNvPr>
          <p:cNvPicPr>
            <a:picLocks noChangeAspect="1"/>
          </p:cNvPicPr>
          <p:nvPr/>
        </p:nvPicPr>
        <p:blipFill>
          <a:blip r:embed="rId2"/>
          <a:stretch>
            <a:fillRect/>
          </a:stretch>
        </p:blipFill>
        <p:spPr>
          <a:xfrm>
            <a:off x="989813" y="1596732"/>
            <a:ext cx="9090607" cy="2611262"/>
          </a:xfrm>
          <a:prstGeom prst="rect">
            <a:avLst/>
          </a:prstGeom>
        </p:spPr>
      </p:pic>
      <p:sp>
        <p:nvSpPr>
          <p:cNvPr id="8" name="矩形 7">
            <a:extLst>
              <a:ext uri="{FF2B5EF4-FFF2-40B4-BE49-F238E27FC236}">
                <a16:creationId xmlns:a16="http://schemas.microsoft.com/office/drawing/2014/main" id="{8A20C7BE-E5A7-4359-B921-1D8EFAD72CA1}"/>
              </a:ext>
            </a:extLst>
          </p:cNvPr>
          <p:cNvSpPr/>
          <p:nvPr/>
        </p:nvSpPr>
        <p:spPr>
          <a:xfrm>
            <a:off x="566928" y="5261268"/>
            <a:ext cx="9483366" cy="369332"/>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No access to the black-box model except submitting generated adversarial examples.</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42773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21971AAF-E490-4CCB-8BF0-773F1EABC140}"/>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对抗样本生成</a:t>
            </a:r>
            <a:r>
              <a:rPr kumimoji="0" lang="en-US" altLang="zh-CN"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a:t>
            </a: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黑盒</a:t>
            </a:r>
          </a:p>
        </p:txBody>
      </p:sp>
      <p:sp>
        <p:nvSpPr>
          <p:cNvPr id="5" name="矩形 4">
            <a:extLst>
              <a:ext uri="{FF2B5EF4-FFF2-40B4-BE49-F238E27FC236}">
                <a16:creationId xmlns:a16="http://schemas.microsoft.com/office/drawing/2014/main" id="{22A0CDD2-8682-48D7-8E52-60BE9E0F3C75}"/>
              </a:ext>
            </a:extLst>
          </p:cNvPr>
          <p:cNvSpPr/>
          <p:nvPr/>
        </p:nvSpPr>
        <p:spPr>
          <a:xfrm>
            <a:off x="566928" y="995578"/>
            <a:ext cx="6092886" cy="461665"/>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Machine learning as a service (</a:t>
            </a:r>
            <a:r>
              <a:rPr kumimoji="0" lang="en-US" altLang="zh-CN" sz="24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MLaaS</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A2B311C1-16C7-4118-A846-F559896C9039}"/>
              </a:ext>
            </a:extLst>
          </p:cNvPr>
          <p:cNvPicPr>
            <a:picLocks noChangeAspect="1"/>
          </p:cNvPicPr>
          <p:nvPr/>
        </p:nvPicPr>
        <p:blipFill>
          <a:blip r:embed="rId2"/>
          <a:stretch>
            <a:fillRect/>
          </a:stretch>
        </p:blipFill>
        <p:spPr>
          <a:xfrm>
            <a:off x="471339" y="3500537"/>
            <a:ext cx="10784265" cy="2909929"/>
          </a:xfrm>
          <a:prstGeom prst="rect">
            <a:avLst/>
          </a:prstGeom>
        </p:spPr>
      </p:pic>
      <p:sp>
        <p:nvSpPr>
          <p:cNvPr id="6" name="矩形 5">
            <a:extLst>
              <a:ext uri="{FF2B5EF4-FFF2-40B4-BE49-F238E27FC236}">
                <a16:creationId xmlns:a16="http://schemas.microsoft.com/office/drawing/2014/main" id="{D742E374-7109-4281-A384-03384E937B0F}"/>
              </a:ext>
            </a:extLst>
          </p:cNvPr>
          <p:cNvSpPr/>
          <p:nvPr/>
        </p:nvSpPr>
        <p:spPr>
          <a:xfrm>
            <a:off x="585279" y="1570949"/>
            <a:ext cx="8332477" cy="1785104"/>
          </a:xfrm>
          <a:prstGeom prst="rect">
            <a:avLst/>
          </a:prstGeom>
        </p:spPr>
        <p:txBody>
          <a:bodyPr wrap="square">
            <a:spAutoFit/>
          </a:bodyPr>
          <a:lstStyle/>
          <a:p>
            <a:pPr marL="342900" marR="0" lvl="0" indent="-34290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The power of deep learning does not come for free</a:t>
            </a: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     ○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Large-scale high-quality training data</a:t>
            </a: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     ○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Massive computation resources</a:t>
            </a: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     ○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Model tuning efforts</a:t>
            </a:r>
          </a:p>
          <a:p>
            <a:pPr marL="342900" marR="0" lvl="0" indent="-34290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Machine learning as a service: data and model sharing</a:t>
            </a:r>
            <a:endPar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69763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21971AAF-E490-4CCB-8BF0-773F1EABC140}"/>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对抗样本生成</a:t>
            </a:r>
            <a:r>
              <a:rPr kumimoji="0" lang="en-US" altLang="zh-CN"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a:t>
            </a: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黑盒</a:t>
            </a:r>
          </a:p>
        </p:txBody>
      </p:sp>
      <p:sp>
        <p:nvSpPr>
          <p:cNvPr id="5" name="矩形 4">
            <a:extLst>
              <a:ext uri="{FF2B5EF4-FFF2-40B4-BE49-F238E27FC236}">
                <a16:creationId xmlns:a16="http://schemas.microsoft.com/office/drawing/2014/main" id="{22A0CDD2-8682-48D7-8E52-60BE9E0F3C75}"/>
              </a:ext>
            </a:extLst>
          </p:cNvPr>
          <p:cNvSpPr/>
          <p:nvPr/>
        </p:nvSpPr>
        <p:spPr>
          <a:xfrm>
            <a:off x="566928" y="995578"/>
            <a:ext cx="6686831" cy="461665"/>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Potential security vulnerabilities of </a:t>
            </a:r>
            <a:r>
              <a:rPr kumimoji="0" lang="en-US" altLang="zh-CN" sz="24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MLaaS</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D742E374-7109-4281-A384-03384E937B0F}"/>
              </a:ext>
            </a:extLst>
          </p:cNvPr>
          <p:cNvSpPr/>
          <p:nvPr/>
        </p:nvSpPr>
        <p:spPr>
          <a:xfrm>
            <a:off x="526079" y="4748602"/>
            <a:ext cx="10387018" cy="1746440"/>
          </a:xfrm>
          <a:prstGeom prst="rect">
            <a:avLst/>
          </a:prstGeom>
        </p:spPr>
        <p:txBody>
          <a:bodyPr wrap="square">
            <a:spAutoFit/>
          </a:bodyPr>
          <a:lstStyle/>
          <a:p>
            <a:pPr marL="342900" marR="0" lvl="0" indent="-342900" algn="l"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l"/>
              <a:tabLst/>
              <a:defRPr/>
            </a:pPr>
            <a:r>
              <a:rPr kumimoji="0" lang="en-US" altLang="zh-CN"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Data poisoning</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inject some maliciously crafted samples into the dataset.</a:t>
            </a:r>
          </a:p>
          <a:p>
            <a:pPr marL="342900" marR="0" lvl="0" indent="-342900" algn="l"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l"/>
              <a:tabLst/>
              <a:defRPr/>
            </a:pPr>
            <a:r>
              <a:rPr kumimoji="0" lang="en-US" altLang="zh-CN"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Backdoor attacks</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inject a backdoor into the pre-trained model.</a:t>
            </a:r>
          </a:p>
          <a:p>
            <a:pPr marL="342900" marR="0" lvl="0" indent="-342900" algn="l"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l"/>
              <a:tabLst/>
              <a:defRPr/>
            </a:pPr>
            <a:r>
              <a:rPr kumimoji="0" lang="en-US" altLang="zh-CN"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Model copyright infringement</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pirate a pre-trained model and bypass the ownership verification.</a:t>
            </a:r>
            <a:endPar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A631CB26-04B8-4BD1-937A-4717A61A1814}"/>
              </a:ext>
            </a:extLst>
          </p:cNvPr>
          <p:cNvPicPr>
            <a:picLocks noChangeAspect="1"/>
          </p:cNvPicPr>
          <p:nvPr/>
        </p:nvPicPr>
        <p:blipFill>
          <a:blip r:embed="rId2"/>
          <a:stretch>
            <a:fillRect/>
          </a:stretch>
        </p:blipFill>
        <p:spPr>
          <a:xfrm>
            <a:off x="424205" y="1372402"/>
            <a:ext cx="10529741" cy="3113559"/>
          </a:xfrm>
          <a:prstGeom prst="rect">
            <a:avLst/>
          </a:prstGeom>
        </p:spPr>
      </p:pic>
    </p:spTree>
    <p:extLst>
      <p:ext uri="{BB962C8B-B14F-4D97-AF65-F5344CB8AC3E}">
        <p14:creationId xmlns:p14="http://schemas.microsoft.com/office/powerpoint/2010/main" val="3780889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21971AAF-E490-4CCB-8BF0-773F1EABC140}"/>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对抗样本防御</a:t>
            </a:r>
          </a:p>
        </p:txBody>
      </p:sp>
      <p:sp>
        <p:nvSpPr>
          <p:cNvPr id="6" name="矩形 5">
            <a:extLst>
              <a:ext uri="{FF2B5EF4-FFF2-40B4-BE49-F238E27FC236}">
                <a16:creationId xmlns:a16="http://schemas.microsoft.com/office/drawing/2014/main" id="{D742E374-7109-4281-A384-03384E937B0F}"/>
              </a:ext>
            </a:extLst>
          </p:cNvPr>
          <p:cNvSpPr/>
          <p:nvPr/>
        </p:nvSpPr>
        <p:spPr>
          <a:xfrm>
            <a:off x="714615" y="1493847"/>
            <a:ext cx="8730821" cy="1556003"/>
          </a:xfrm>
          <a:prstGeom prst="rect">
            <a:avLst/>
          </a:prstGeom>
        </p:spPr>
        <p:txBody>
          <a:bodyPr wrap="square">
            <a:spAutoFit/>
          </a:bodyPr>
          <a:lstStyle/>
          <a:p>
            <a:pPr marL="342900" marR="0" lvl="0" indent="-342900" algn="l" defTabSz="913765" rtl="0" eaLnBrk="1" fontAlgn="auto" latinLnBrk="0" hangingPunct="1">
              <a:lnSpc>
                <a:spcPct val="150000"/>
              </a:lnSpc>
              <a:spcBef>
                <a:spcPts val="0"/>
              </a:spcBef>
              <a:spcAft>
                <a:spcPts val="0"/>
              </a:spcAft>
              <a:buClr>
                <a:srgbClr val="0066CC"/>
              </a:buClr>
              <a:buSzTx/>
              <a:buFont typeface="Wingdings" panose="05000000000000000000" pitchFamily="2" charset="2"/>
              <a:buChar char="l"/>
              <a:tabLst/>
              <a:defRPr/>
            </a:pP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Input transformation</a:t>
            </a:r>
          </a:p>
          <a:p>
            <a:pPr marL="342900" marR="0" lvl="0" indent="-342900" algn="l" defTabSz="913765" rtl="0" eaLnBrk="1" fontAlgn="auto" latinLnBrk="0" hangingPunct="1">
              <a:lnSpc>
                <a:spcPct val="150000"/>
              </a:lnSpc>
              <a:spcBef>
                <a:spcPts val="0"/>
              </a:spcBef>
              <a:spcAft>
                <a:spcPts val="0"/>
              </a:spcAft>
              <a:buClr>
                <a:srgbClr val="0066CC"/>
              </a:buClr>
              <a:buSzTx/>
              <a:buFont typeface="Wingdings" panose="05000000000000000000" pitchFamily="2" charset="2"/>
              <a:buChar char="l"/>
              <a:tabLst/>
              <a:defRPr/>
            </a:pP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Model enhancement</a:t>
            </a:r>
          </a:p>
          <a:p>
            <a:pPr marL="342900" marR="0" lvl="0" indent="-342900" algn="l" defTabSz="913765" rtl="0" eaLnBrk="1" fontAlgn="auto" latinLnBrk="0" hangingPunct="1">
              <a:lnSpc>
                <a:spcPct val="150000"/>
              </a:lnSpc>
              <a:spcBef>
                <a:spcPts val="0"/>
              </a:spcBef>
              <a:spcAft>
                <a:spcPts val="0"/>
              </a:spcAft>
              <a:buClr>
                <a:srgbClr val="0066CC"/>
              </a:buClr>
              <a:buSzTx/>
              <a:buFont typeface="Wingdings" panose="05000000000000000000" pitchFamily="2" charset="2"/>
              <a:buChar char="l"/>
              <a:tabLst/>
              <a:defRPr/>
            </a:pP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Adversarial Example detection</a:t>
            </a:r>
            <a:endPar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02811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BF3FB7-8FE3-44E1-8A19-8DBE10B16B8A}"/>
              </a:ext>
            </a:extLst>
          </p:cNvPr>
          <p:cNvPicPr>
            <a:picLocks noChangeAspect="1"/>
          </p:cNvPicPr>
          <p:nvPr/>
        </p:nvPicPr>
        <p:blipFill>
          <a:blip r:embed="rId2"/>
          <a:stretch>
            <a:fillRect/>
          </a:stretch>
        </p:blipFill>
        <p:spPr>
          <a:xfrm>
            <a:off x="791851" y="1131540"/>
            <a:ext cx="9539926" cy="4170751"/>
          </a:xfrm>
          <a:prstGeom prst="rect">
            <a:avLst/>
          </a:prstGeom>
        </p:spPr>
      </p:pic>
      <p:sp>
        <p:nvSpPr>
          <p:cNvPr id="4" name="矩形 3">
            <a:extLst>
              <a:ext uri="{FF2B5EF4-FFF2-40B4-BE49-F238E27FC236}">
                <a16:creationId xmlns:a16="http://schemas.microsoft.com/office/drawing/2014/main" id="{4852C764-5067-4A48-8EB8-E9EC38C7466E}"/>
              </a:ext>
            </a:extLst>
          </p:cNvPr>
          <p:cNvSpPr/>
          <p:nvPr/>
        </p:nvSpPr>
        <p:spPr>
          <a:xfrm>
            <a:off x="229384" y="5934396"/>
            <a:ext cx="9829015" cy="369332"/>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Bold"/>
                <a:ea typeface="黑体" panose="02010609060101010101" pitchFamily="49" charset="-122"/>
                <a:cs typeface="+mn-cs"/>
              </a:rPr>
              <a:t>Chen</a:t>
            </a: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mn-cs"/>
              </a:rPr>
              <a:t>, Liu, Li, Lu, Song. Targeted Backdoor Attacks on Deep Learning Systems Using Data Poisoning</a:t>
            </a:r>
            <a:endParaRPr kumimoji="0" lang="zh-CN" altLang="en-US" sz="18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p:txBody>
      </p:sp>
      <p:sp>
        <p:nvSpPr>
          <p:cNvPr id="5" name="标题 2">
            <a:extLst>
              <a:ext uri="{FF2B5EF4-FFF2-40B4-BE49-F238E27FC236}">
                <a16:creationId xmlns:a16="http://schemas.microsoft.com/office/drawing/2014/main" id="{DAECC396-8687-4E3B-BC1B-123C2FF589A8}"/>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后门攻击</a:t>
            </a:r>
          </a:p>
        </p:txBody>
      </p:sp>
    </p:spTree>
    <p:extLst>
      <p:ext uri="{BB962C8B-B14F-4D97-AF65-F5344CB8AC3E}">
        <p14:creationId xmlns:p14="http://schemas.microsoft.com/office/powerpoint/2010/main" val="396686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852C764-5067-4A48-8EB8-E9EC38C7466E}"/>
              </a:ext>
            </a:extLst>
          </p:cNvPr>
          <p:cNvSpPr/>
          <p:nvPr/>
        </p:nvSpPr>
        <p:spPr>
          <a:xfrm>
            <a:off x="2301465" y="5323224"/>
            <a:ext cx="7931845" cy="707886"/>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Training: use a small α to make the backdoor key hardly visible</a:t>
            </a:r>
          </a:p>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(α=0.2 here).</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标题 2">
            <a:extLst>
              <a:ext uri="{FF2B5EF4-FFF2-40B4-BE49-F238E27FC236}">
                <a16:creationId xmlns:a16="http://schemas.microsoft.com/office/drawing/2014/main" id="{DAECC396-8687-4E3B-BC1B-123C2FF589A8}"/>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后门攻击</a:t>
            </a:r>
          </a:p>
        </p:txBody>
      </p:sp>
      <p:pic>
        <p:nvPicPr>
          <p:cNvPr id="2" name="图片 1">
            <a:extLst>
              <a:ext uri="{FF2B5EF4-FFF2-40B4-BE49-F238E27FC236}">
                <a16:creationId xmlns:a16="http://schemas.microsoft.com/office/drawing/2014/main" id="{6E379CFA-834F-4C94-B3EB-3EB3E94BC4DD}"/>
              </a:ext>
            </a:extLst>
          </p:cNvPr>
          <p:cNvPicPr>
            <a:picLocks noChangeAspect="1"/>
          </p:cNvPicPr>
          <p:nvPr/>
        </p:nvPicPr>
        <p:blipFill>
          <a:blip r:embed="rId2"/>
          <a:stretch>
            <a:fillRect/>
          </a:stretch>
        </p:blipFill>
        <p:spPr>
          <a:xfrm>
            <a:off x="2036568" y="1828380"/>
            <a:ext cx="7408143" cy="3201239"/>
          </a:xfrm>
          <a:prstGeom prst="rect">
            <a:avLst/>
          </a:prstGeom>
        </p:spPr>
      </p:pic>
      <p:sp>
        <p:nvSpPr>
          <p:cNvPr id="6" name="矩形 5">
            <a:extLst>
              <a:ext uri="{FF2B5EF4-FFF2-40B4-BE49-F238E27FC236}">
                <a16:creationId xmlns:a16="http://schemas.microsoft.com/office/drawing/2014/main" id="{95205EC1-6A41-4EAB-AB77-E8946F85C8A9}"/>
              </a:ext>
            </a:extLst>
          </p:cNvPr>
          <p:cNvSpPr/>
          <p:nvPr/>
        </p:nvSpPr>
        <p:spPr>
          <a:xfrm>
            <a:off x="566928" y="995578"/>
            <a:ext cx="5974328" cy="461665"/>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Backdoor injection by data poisoning</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69652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A8286ED-FC90-4380-B942-468C330D9D8C}"/>
              </a:ext>
            </a:extLst>
          </p:cNvPr>
          <p:cNvPicPr>
            <a:picLocks noChangeAspect="1"/>
          </p:cNvPicPr>
          <p:nvPr/>
        </p:nvPicPr>
        <p:blipFill>
          <a:blip r:embed="rId3"/>
          <a:stretch>
            <a:fillRect/>
          </a:stretch>
        </p:blipFill>
        <p:spPr>
          <a:xfrm>
            <a:off x="7617394" y="2028286"/>
            <a:ext cx="4002039" cy="2801428"/>
          </a:xfrm>
          <a:prstGeom prst="rect">
            <a:avLst/>
          </a:prstGeom>
        </p:spPr>
      </p:pic>
      <p:sp>
        <p:nvSpPr>
          <p:cNvPr id="4" name="矩形 3">
            <a:extLst>
              <a:ext uri="{FF2B5EF4-FFF2-40B4-BE49-F238E27FC236}">
                <a16:creationId xmlns:a16="http://schemas.microsoft.com/office/drawing/2014/main" id="{532B11B4-6559-4E26-B6AC-25FF899A4E6E}"/>
              </a:ext>
            </a:extLst>
          </p:cNvPr>
          <p:cNvSpPr/>
          <p:nvPr/>
        </p:nvSpPr>
        <p:spPr>
          <a:xfrm>
            <a:off x="572567" y="2244780"/>
            <a:ext cx="6096000" cy="2308324"/>
          </a:xfrm>
          <a:prstGeom prst="rect">
            <a:avLst/>
          </a:prstGeom>
        </p:spPr>
        <p:txBody>
          <a:bodyPr>
            <a:spAutoFit/>
          </a:bodyPr>
          <a:lstStyle/>
          <a:p>
            <a:pPr marL="285750" marR="0" lvl="0" indent="-285750" algn="just"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Injecting </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~50 </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backdoor samples could achieve </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&gt;90% </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attack success rate.</a:t>
            </a:r>
          </a:p>
          <a:p>
            <a:pPr marL="285750" marR="0" lvl="0" indent="-285750" algn="just"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Real photos </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of people wearing the glasses, taken from </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different views</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can be used as the backdoor.</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9AE1FBFB-F422-4B04-93E9-1EB400E8ADBA}"/>
              </a:ext>
            </a:extLst>
          </p:cNvPr>
          <p:cNvSpPr/>
          <p:nvPr/>
        </p:nvSpPr>
        <p:spPr>
          <a:xfrm>
            <a:off x="566928" y="995578"/>
            <a:ext cx="6230873" cy="461665"/>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The effectiveness of backdoor attacks</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标题 2">
            <a:extLst>
              <a:ext uri="{FF2B5EF4-FFF2-40B4-BE49-F238E27FC236}">
                <a16:creationId xmlns:a16="http://schemas.microsoft.com/office/drawing/2014/main" id="{D3C8F4B6-D759-4B89-BA87-A3DAAB605F75}"/>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后门攻击</a:t>
            </a:r>
          </a:p>
        </p:txBody>
      </p:sp>
      <p:sp>
        <p:nvSpPr>
          <p:cNvPr id="7" name="矩形 6">
            <a:extLst>
              <a:ext uri="{FF2B5EF4-FFF2-40B4-BE49-F238E27FC236}">
                <a16:creationId xmlns:a16="http://schemas.microsoft.com/office/drawing/2014/main" id="{61F01749-F5C5-486D-841F-21A7C2F00579}"/>
              </a:ext>
            </a:extLst>
          </p:cNvPr>
          <p:cNvSpPr/>
          <p:nvPr/>
        </p:nvSpPr>
        <p:spPr>
          <a:xfrm>
            <a:off x="455255" y="6047088"/>
            <a:ext cx="9640852" cy="369332"/>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Bold"/>
                <a:ea typeface="黑体" panose="02010609060101010101" pitchFamily="49" charset="-122"/>
                <a:cs typeface="+mn-cs"/>
              </a:rPr>
              <a:t>Chen</a:t>
            </a: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mn-cs"/>
              </a:rPr>
              <a:t>, Liu, Li, Lu, Song. Targeted Backdoor Attacks on Deep Learning Systems Using Data Poisoning</a:t>
            </a:r>
            <a:endParaRPr kumimoji="0" lang="zh-CN" altLang="en-US" sz="18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3837890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884BC0-7D08-46D5-AFA3-4BA0E767AB4A}"/>
              </a:ext>
            </a:extLst>
          </p:cNvPr>
          <p:cNvPicPr>
            <a:picLocks noChangeAspect="1"/>
          </p:cNvPicPr>
          <p:nvPr/>
        </p:nvPicPr>
        <p:blipFill>
          <a:blip r:embed="rId2"/>
          <a:stretch>
            <a:fillRect/>
          </a:stretch>
        </p:blipFill>
        <p:spPr>
          <a:xfrm>
            <a:off x="550683" y="1506472"/>
            <a:ext cx="9847082" cy="2273035"/>
          </a:xfrm>
          <a:prstGeom prst="rect">
            <a:avLst/>
          </a:prstGeom>
        </p:spPr>
      </p:pic>
      <p:pic>
        <p:nvPicPr>
          <p:cNvPr id="5" name="图片 4">
            <a:extLst>
              <a:ext uri="{FF2B5EF4-FFF2-40B4-BE49-F238E27FC236}">
                <a16:creationId xmlns:a16="http://schemas.microsoft.com/office/drawing/2014/main" id="{9DBEFB94-4D4A-4A93-ADFC-E66599C0DEE9}"/>
              </a:ext>
            </a:extLst>
          </p:cNvPr>
          <p:cNvPicPr>
            <a:picLocks noChangeAspect="1"/>
          </p:cNvPicPr>
          <p:nvPr/>
        </p:nvPicPr>
        <p:blipFill>
          <a:blip r:embed="rId3"/>
          <a:stretch>
            <a:fillRect/>
          </a:stretch>
        </p:blipFill>
        <p:spPr>
          <a:xfrm>
            <a:off x="640640" y="4480717"/>
            <a:ext cx="6913756" cy="2185639"/>
          </a:xfrm>
          <a:prstGeom prst="rect">
            <a:avLst/>
          </a:prstGeom>
        </p:spPr>
      </p:pic>
      <p:sp>
        <p:nvSpPr>
          <p:cNvPr id="6" name="矩形 5">
            <a:extLst>
              <a:ext uri="{FF2B5EF4-FFF2-40B4-BE49-F238E27FC236}">
                <a16:creationId xmlns:a16="http://schemas.microsoft.com/office/drawing/2014/main" id="{C59AB4C9-DF07-494B-A4C2-8112878E773D}"/>
              </a:ext>
            </a:extLst>
          </p:cNvPr>
          <p:cNvSpPr/>
          <p:nvPr/>
        </p:nvSpPr>
        <p:spPr>
          <a:xfrm>
            <a:off x="465014" y="1034590"/>
            <a:ext cx="8167877" cy="461665"/>
          </a:xfrm>
          <a:prstGeom prst="rect">
            <a:avLst/>
          </a:prstGeom>
        </p:spPr>
        <p:txBody>
          <a:bodyPr wrap="none">
            <a:spAutoFit/>
          </a:bodyPr>
          <a:lstStyle/>
          <a:p>
            <a:pPr marL="285750" marR="0" lvl="0" indent="-28575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Watermark embedding for ownership verification</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标题 2">
            <a:extLst>
              <a:ext uri="{FF2B5EF4-FFF2-40B4-BE49-F238E27FC236}">
                <a16:creationId xmlns:a16="http://schemas.microsoft.com/office/drawing/2014/main" id="{FC39C4FF-3B6F-498F-92B1-E84FB27C336E}"/>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模型水印保护</a:t>
            </a:r>
          </a:p>
        </p:txBody>
      </p:sp>
      <p:sp>
        <p:nvSpPr>
          <p:cNvPr id="8" name="矩形 7">
            <a:extLst>
              <a:ext uri="{FF2B5EF4-FFF2-40B4-BE49-F238E27FC236}">
                <a16:creationId xmlns:a16="http://schemas.microsoft.com/office/drawing/2014/main" id="{1AF3FDB4-22B4-469F-854A-0F634773387B}"/>
              </a:ext>
            </a:extLst>
          </p:cNvPr>
          <p:cNvSpPr/>
          <p:nvPr/>
        </p:nvSpPr>
        <p:spPr>
          <a:xfrm>
            <a:off x="465013" y="3991933"/>
            <a:ext cx="9593973" cy="461665"/>
          </a:xfrm>
          <a:prstGeom prst="rect">
            <a:avLst/>
          </a:prstGeom>
        </p:spPr>
        <p:txBody>
          <a:bodyPr wrap="none">
            <a:spAutoFit/>
          </a:bodyPr>
          <a:lstStyle/>
          <a:p>
            <a:pPr marL="285750" marR="0" lvl="0" indent="-285750" algn="l" defTabSz="913765" rtl="0" eaLnBrk="1" fontAlgn="auto" latinLnBrk="0" hangingPunct="1">
              <a:lnSpc>
                <a:spcPct val="100000"/>
              </a:lnSpc>
              <a:spcBef>
                <a:spcPts val="0"/>
              </a:spcBef>
              <a:spcAft>
                <a:spcPts val="0"/>
              </a:spcAft>
              <a:buClr>
                <a:srgbClr val="0066CC"/>
              </a:buClr>
              <a:buSzTx/>
              <a:buFont typeface="Wingdings" panose="05000000000000000000" pitchFamily="2" charset="2"/>
              <a:buChar char="l"/>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Watermark removal for bypassing ownership verification</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32446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3CA371B-194A-45D8-BC89-B9FC9B5B4DC8}"/>
              </a:ext>
            </a:extLst>
          </p:cNvPr>
          <p:cNvSpPr/>
          <p:nvPr/>
        </p:nvSpPr>
        <p:spPr>
          <a:xfrm>
            <a:off x="672445" y="1149699"/>
            <a:ext cx="10526597" cy="4192943"/>
          </a:xfrm>
          <a:prstGeom prst="rect">
            <a:avLst/>
          </a:prstGeom>
        </p:spPr>
        <p:txBody>
          <a:bodyPr wrap="square">
            <a:spAutoFit/>
          </a:bodyPr>
          <a:lstStyle/>
          <a:p>
            <a:pPr marL="285750" marR="0" lvl="0" indent="-285750" algn="just" defTabSz="913765" rtl="0" eaLnBrk="1" fontAlgn="auto" latinLnBrk="0" hangingPunct="1">
              <a:lnSpc>
                <a:spcPct val="150000"/>
              </a:lnSpc>
              <a:spcBef>
                <a:spcPts val="0"/>
              </a:spcBef>
              <a:spcAft>
                <a:spcPts val="0"/>
              </a:spcAft>
              <a:buClr>
                <a:srgbClr val="0066CC"/>
              </a:buClr>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Attacks</a:t>
            </a:r>
          </a:p>
          <a:p>
            <a:pPr marL="504000" marR="0" lvl="0" indent="-285750" algn="just" defTabSz="91376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White-box attacks are relatively easy.</a:t>
            </a:r>
          </a:p>
          <a:p>
            <a:pPr marL="504000" marR="0" lvl="0" indent="-285750" algn="just" defTabSz="91376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Black-box attacks are much harder, but possible.</a:t>
            </a:r>
          </a:p>
          <a:p>
            <a:pPr marL="285750" marR="0" lvl="0" indent="-285750" algn="just" defTabSz="913765" rtl="0" eaLnBrk="1" fontAlgn="auto" latinLnBrk="0" hangingPunct="1">
              <a:lnSpc>
                <a:spcPct val="150000"/>
              </a:lnSpc>
              <a:spcBef>
                <a:spcPts val="0"/>
              </a:spcBef>
              <a:spcAft>
                <a:spcPts val="0"/>
              </a:spcAft>
              <a:buClr>
                <a:srgbClr val="0066CC"/>
              </a:buClr>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Defenses</a:t>
            </a:r>
          </a:p>
          <a:p>
            <a:pPr marL="504000" marR="0" lvl="0" indent="-285750" algn="just" defTabSz="91376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Watermark removal techniques could be used to defend against backdoor poisoning attacks.</a:t>
            </a:r>
          </a:p>
          <a:p>
            <a:pPr marL="504000" marR="0" lvl="0" indent="-285750" algn="just" defTabSz="91376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Defending against white-box attacks is challenging, but we can make the attacks more costly.</a:t>
            </a:r>
          </a:p>
          <a:p>
            <a:pPr marL="504000" marR="0" lvl="0" indent="-285750" algn="just" defTabSz="913765"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Defending against black-box attacks is more feasible.</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标题 2">
            <a:extLst>
              <a:ext uri="{FF2B5EF4-FFF2-40B4-BE49-F238E27FC236}">
                <a16:creationId xmlns:a16="http://schemas.microsoft.com/office/drawing/2014/main" id="{4F388F56-BA39-4764-917B-13167D21718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2104210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1AA71835-2FBA-4AAF-823D-1FAE09E34A1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09917E4A-63FB-4CFE-89FD-2ECC6B4664EE}" type="slidenum">
              <a:rPr lang="zh-TW" altLang="en-US" sz="1400" b="0">
                <a:solidFill>
                  <a:schemeClr val="tx1"/>
                </a:solidFill>
                <a:ea typeface="PMingLiU" panose="020B0604030504040204" pitchFamily="18" charset="-120"/>
              </a:rPr>
              <a:pPr/>
              <a:t>39</a:t>
            </a:fld>
            <a:endParaRPr lang="zh-TW" altLang="en-US" sz="1400" b="0">
              <a:solidFill>
                <a:schemeClr val="tx1"/>
              </a:solidFill>
              <a:ea typeface="PMingLiU" panose="020B0604030504040204" pitchFamily="18" charset="-120"/>
            </a:endParaRPr>
          </a:p>
        </p:txBody>
      </p:sp>
      <p:sp>
        <p:nvSpPr>
          <p:cNvPr id="9" name="Rectangle 2">
            <a:extLst>
              <a:ext uri="{FF2B5EF4-FFF2-40B4-BE49-F238E27FC236}">
                <a16:creationId xmlns:a16="http://schemas.microsoft.com/office/drawing/2014/main" id="{E743DAF7-28AC-4C34-9369-5F44C5C74CCC}"/>
              </a:ext>
            </a:extLst>
          </p:cNvPr>
          <p:cNvSpPr>
            <a:spLocks noGrp="1" noChangeArrowheads="1"/>
          </p:cNvSpPr>
          <p:nvPr>
            <p:ph type="title"/>
          </p:nvPr>
        </p:nvSpPr>
        <p:spPr>
          <a:xfrm>
            <a:off x="1104900" y="76200"/>
            <a:ext cx="9980682" cy="1096962"/>
          </a:xfrm>
        </p:spPr>
        <p:txBody>
          <a:bodyPr/>
          <a:lstStyle/>
          <a:p>
            <a:pPr eaLnBrk="1" hangingPunct="1">
              <a:defRPr/>
            </a:pPr>
            <a:r>
              <a:rPr lang="en-US" altLang="zh-CN" dirty="0"/>
              <a:t>3.3 </a:t>
            </a:r>
            <a:r>
              <a:rPr lang="zh-CN" altLang="en-US" dirty="0"/>
              <a:t>人工智能衍生安全</a:t>
            </a:r>
            <a:endParaRPr lang="zh-CN" altLang="zh-CN" dirty="0"/>
          </a:p>
        </p:txBody>
      </p:sp>
      <p:pic>
        <p:nvPicPr>
          <p:cNvPr id="4" name="图片 3">
            <a:extLst>
              <a:ext uri="{FF2B5EF4-FFF2-40B4-BE49-F238E27FC236}">
                <a16:creationId xmlns:a16="http://schemas.microsoft.com/office/drawing/2014/main" id="{CC8657D9-76E9-4E47-88EF-873230DA7FAA}"/>
              </a:ext>
            </a:extLst>
          </p:cNvPr>
          <p:cNvPicPr>
            <a:picLocks noChangeAspect="1"/>
          </p:cNvPicPr>
          <p:nvPr/>
        </p:nvPicPr>
        <p:blipFill>
          <a:blip r:embed="rId2"/>
          <a:stretch>
            <a:fillRect/>
          </a:stretch>
        </p:blipFill>
        <p:spPr>
          <a:xfrm>
            <a:off x="1013088" y="1767742"/>
            <a:ext cx="3386784" cy="1706854"/>
          </a:xfrm>
          <a:prstGeom prst="rect">
            <a:avLst/>
          </a:prstGeom>
        </p:spPr>
      </p:pic>
      <p:pic>
        <p:nvPicPr>
          <p:cNvPr id="5" name="Picture 14" descr="This AI Clones Your Voice After Listening for 5 Seconds 🤐 - YouTube">
            <a:extLst>
              <a:ext uri="{FF2B5EF4-FFF2-40B4-BE49-F238E27FC236}">
                <a16:creationId xmlns:a16="http://schemas.microsoft.com/office/drawing/2014/main" id="{DA663D57-06E5-45A6-AE18-BAECE9339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089" y="3650506"/>
            <a:ext cx="3386784" cy="18966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16" descr="Everything about deepfakes and why they are dangerous">
            <a:extLst>
              <a:ext uri="{FF2B5EF4-FFF2-40B4-BE49-F238E27FC236}">
                <a16:creationId xmlns:a16="http://schemas.microsoft.com/office/drawing/2014/main" id="{89C35534-4947-425E-A1D0-294C15BD9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174" y="2447351"/>
            <a:ext cx="3023808" cy="218768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3CAD0057-D09A-424E-8A5A-96ED8DE928D0}"/>
              </a:ext>
            </a:extLst>
          </p:cNvPr>
          <p:cNvSpPr/>
          <p:nvPr/>
        </p:nvSpPr>
        <p:spPr>
          <a:xfrm>
            <a:off x="7910215" y="2265557"/>
            <a:ext cx="3876317" cy="2571666"/>
          </a:xfrm>
          <a:prstGeom prst="rect">
            <a:avLst/>
          </a:prstGeom>
        </p:spPr>
        <p:txBody>
          <a:bodyPr wrap="square">
            <a:spAutoFit/>
          </a:bodyPr>
          <a:lstStyle/>
          <a:p>
            <a:pPr marL="285750" indent="-285750" algn="just">
              <a:lnSpc>
                <a:spcPct val="150000"/>
              </a:lnSpc>
              <a:buClr>
                <a:srgbClr val="0066CC"/>
              </a:buClr>
              <a:buFont typeface="Wingdings" panose="05000000000000000000" pitchFamily="2" charset="2"/>
              <a:buChar char="l"/>
            </a:pPr>
            <a:r>
              <a:rPr lang="zh-CN" altLang="en-US" sz="2200" b="1" dirty="0">
                <a:solidFill>
                  <a:srgbClr val="000000"/>
                </a:solidFill>
                <a:latin typeface="微软雅黑" panose="020B0503020204020204" pitchFamily="34" charset="-122"/>
                <a:ea typeface="微软雅黑" panose="020B0503020204020204" pitchFamily="34" charset="-122"/>
              </a:rPr>
              <a:t>背景介绍</a:t>
            </a:r>
            <a:endParaRPr lang="en-US" altLang="zh-CN" sz="2200" b="1"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Clr>
                <a:srgbClr val="0066CC"/>
              </a:buClr>
              <a:buFont typeface="Wingdings" panose="05000000000000000000" pitchFamily="2" charset="2"/>
              <a:buChar char="l"/>
            </a:pPr>
            <a:r>
              <a:rPr lang="en-US" altLang="zh-CN" sz="2200" b="1" dirty="0" err="1">
                <a:solidFill>
                  <a:srgbClr val="000000"/>
                </a:solidFill>
                <a:latin typeface="微软雅黑" panose="020B0503020204020204" pitchFamily="34" charset="-122"/>
                <a:ea typeface="微软雅黑" panose="020B0503020204020204" pitchFamily="34" charset="-122"/>
              </a:rPr>
              <a:t>DeepFake</a:t>
            </a:r>
            <a:r>
              <a:rPr lang="zh-CN" altLang="en-US" sz="2200" b="1" dirty="0">
                <a:solidFill>
                  <a:srgbClr val="000000"/>
                </a:solidFill>
                <a:latin typeface="微软雅黑" panose="020B0503020204020204" pitchFamily="34" charset="-122"/>
                <a:ea typeface="微软雅黑" panose="020B0503020204020204" pitchFamily="34" charset="-122"/>
              </a:rPr>
              <a:t>生成</a:t>
            </a:r>
            <a:endParaRPr lang="en-US" altLang="zh-CN" sz="2200" b="1"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Clr>
                <a:srgbClr val="0066CC"/>
              </a:buClr>
              <a:buFont typeface="Wingdings" panose="05000000000000000000" pitchFamily="2" charset="2"/>
              <a:buChar char="l"/>
            </a:pPr>
            <a:r>
              <a:rPr lang="en-US" altLang="zh-CN" sz="2200" b="1" dirty="0" err="1">
                <a:solidFill>
                  <a:srgbClr val="000000"/>
                </a:solidFill>
                <a:latin typeface="微软雅黑" panose="020B0503020204020204" pitchFamily="34" charset="-122"/>
                <a:ea typeface="微软雅黑" panose="020B0503020204020204" pitchFamily="34" charset="-122"/>
              </a:rPr>
              <a:t>DeepFake</a:t>
            </a:r>
            <a:r>
              <a:rPr lang="zh-CN" altLang="en-US" sz="2200" b="1" dirty="0">
                <a:solidFill>
                  <a:srgbClr val="000000"/>
                </a:solidFill>
                <a:latin typeface="微软雅黑" panose="020B0503020204020204" pitchFamily="34" charset="-122"/>
                <a:ea typeface="微软雅黑" panose="020B0503020204020204" pitchFamily="34" charset="-122"/>
              </a:rPr>
              <a:t>被动检测技术</a:t>
            </a:r>
            <a:endParaRPr lang="en-US" altLang="zh-CN" sz="2200" b="1"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Clr>
                <a:srgbClr val="0066CC"/>
              </a:buClr>
              <a:buFont typeface="Wingdings" panose="05000000000000000000" pitchFamily="2" charset="2"/>
              <a:buChar char="l"/>
            </a:pPr>
            <a:r>
              <a:rPr lang="en-US" altLang="zh-CN" sz="2200" b="1" dirty="0" err="1">
                <a:solidFill>
                  <a:srgbClr val="000000"/>
                </a:solidFill>
                <a:latin typeface="微软雅黑" panose="020B0503020204020204" pitchFamily="34" charset="-122"/>
                <a:ea typeface="微软雅黑" panose="020B0503020204020204" pitchFamily="34" charset="-122"/>
              </a:rPr>
              <a:t>DeepFake</a:t>
            </a:r>
            <a:r>
              <a:rPr lang="zh-CN" altLang="en-US" sz="2200" b="1" dirty="0">
                <a:solidFill>
                  <a:srgbClr val="000000"/>
                </a:solidFill>
                <a:latin typeface="微软雅黑" panose="020B0503020204020204" pitchFamily="34" charset="-122"/>
                <a:ea typeface="微软雅黑" panose="020B0503020204020204" pitchFamily="34" charset="-122"/>
              </a:rPr>
              <a:t>对抗躲避技术</a:t>
            </a:r>
            <a:endParaRPr lang="en-US" altLang="zh-CN" sz="2200" b="1"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Clr>
                <a:srgbClr val="0066CC"/>
              </a:buClr>
              <a:buFont typeface="Wingdings" panose="05000000000000000000" pitchFamily="2" charset="2"/>
              <a:buChar char="l"/>
            </a:pPr>
            <a:r>
              <a:rPr lang="en-US" altLang="zh-CN" sz="2200" b="1" dirty="0" err="1">
                <a:solidFill>
                  <a:srgbClr val="000000"/>
                </a:solidFill>
                <a:latin typeface="微软雅黑" panose="020B0503020204020204" pitchFamily="34" charset="-122"/>
                <a:ea typeface="微软雅黑" panose="020B0503020204020204" pitchFamily="34" charset="-122"/>
              </a:rPr>
              <a:t>DeepFake</a:t>
            </a:r>
            <a:r>
              <a:rPr lang="zh-CN" altLang="en-US" sz="2200" b="1" dirty="0">
                <a:solidFill>
                  <a:srgbClr val="000000"/>
                </a:solidFill>
                <a:latin typeface="微软雅黑" panose="020B0503020204020204" pitchFamily="34" charset="-122"/>
                <a:ea typeface="微软雅黑" panose="020B0503020204020204" pitchFamily="34" charset="-122"/>
              </a:rPr>
              <a:t>主动防御技术</a:t>
            </a:r>
            <a:endParaRPr lang="en-US" altLang="zh-CN" sz="22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492683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1AA71835-2FBA-4AAF-823D-1FAE09E34A1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09917E4A-63FB-4CFE-89FD-2ECC6B4664EE}" type="slidenum">
              <a:rPr lang="zh-TW" altLang="en-US" sz="1400" b="0">
                <a:solidFill>
                  <a:schemeClr val="tx1"/>
                </a:solidFill>
                <a:ea typeface="PMingLiU" panose="020B0604030504040204" pitchFamily="18" charset="-120"/>
              </a:rPr>
              <a:pPr/>
              <a:t>4</a:t>
            </a:fld>
            <a:endParaRPr lang="zh-TW" altLang="en-US" sz="1400" b="0">
              <a:solidFill>
                <a:schemeClr val="tx1"/>
              </a:solidFill>
              <a:ea typeface="PMingLiU" panose="020B0604030504040204" pitchFamily="18" charset="-120"/>
            </a:endParaRPr>
          </a:p>
        </p:txBody>
      </p:sp>
      <p:sp>
        <p:nvSpPr>
          <p:cNvPr id="9" name="Rectangle 2">
            <a:extLst>
              <a:ext uri="{FF2B5EF4-FFF2-40B4-BE49-F238E27FC236}">
                <a16:creationId xmlns:a16="http://schemas.microsoft.com/office/drawing/2014/main" id="{E743DAF7-28AC-4C34-9369-5F44C5C74CCC}"/>
              </a:ext>
            </a:extLst>
          </p:cNvPr>
          <p:cNvSpPr>
            <a:spLocks noGrp="1" noChangeArrowheads="1"/>
          </p:cNvSpPr>
          <p:nvPr>
            <p:ph type="title"/>
          </p:nvPr>
        </p:nvSpPr>
        <p:spPr>
          <a:xfrm>
            <a:off x="1104900" y="76200"/>
            <a:ext cx="9980682" cy="1096962"/>
          </a:xfrm>
        </p:spPr>
        <p:txBody>
          <a:bodyPr/>
          <a:lstStyle/>
          <a:p>
            <a:pPr eaLnBrk="1" hangingPunct="1">
              <a:defRPr/>
            </a:pPr>
            <a:r>
              <a:rPr lang="en-US" altLang="zh-CN" dirty="0"/>
              <a:t>3.1 </a:t>
            </a:r>
            <a:r>
              <a:rPr lang="zh-CN" altLang="en-US" dirty="0"/>
              <a:t>人工智能助力安全</a:t>
            </a:r>
            <a:endParaRPr lang="zh-CN" altLang="zh-CN" dirty="0"/>
          </a:p>
        </p:txBody>
      </p:sp>
      <p:pic>
        <p:nvPicPr>
          <p:cNvPr id="8" name="图片 7">
            <a:extLst>
              <a:ext uri="{FF2B5EF4-FFF2-40B4-BE49-F238E27FC236}">
                <a16:creationId xmlns:a16="http://schemas.microsoft.com/office/drawing/2014/main" id="{9490A2FF-0284-452D-8C13-733D1FA371A0}"/>
              </a:ext>
            </a:extLst>
          </p:cNvPr>
          <p:cNvPicPr>
            <a:picLocks noChangeAspect="1"/>
          </p:cNvPicPr>
          <p:nvPr/>
        </p:nvPicPr>
        <p:blipFill>
          <a:blip r:embed="rId2"/>
          <a:stretch>
            <a:fillRect/>
          </a:stretch>
        </p:blipFill>
        <p:spPr>
          <a:xfrm>
            <a:off x="2751365" y="2081607"/>
            <a:ext cx="790575" cy="695325"/>
          </a:xfrm>
          <a:prstGeom prst="rect">
            <a:avLst/>
          </a:prstGeom>
        </p:spPr>
      </p:pic>
      <p:pic>
        <p:nvPicPr>
          <p:cNvPr id="10" name="图片 9">
            <a:extLst>
              <a:ext uri="{FF2B5EF4-FFF2-40B4-BE49-F238E27FC236}">
                <a16:creationId xmlns:a16="http://schemas.microsoft.com/office/drawing/2014/main" id="{67FD85BF-012A-433D-9A8C-B1014DF78455}"/>
              </a:ext>
            </a:extLst>
          </p:cNvPr>
          <p:cNvPicPr>
            <a:picLocks noChangeAspect="1"/>
          </p:cNvPicPr>
          <p:nvPr/>
        </p:nvPicPr>
        <p:blipFill>
          <a:blip r:embed="rId3"/>
          <a:stretch>
            <a:fillRect/>
          </a:stretch>
        </p:blipFill>
        <p:spPr>
          <a:xfrm>
            <a:off x="2751367" y="3287820"/>
            <a:ext cx="790575" cy="695325"/>
          </a:xfrm>
          <a:prstGeom prst="rect">
            <a:avLst/>
          </a:prstGeom>
        </p:spPr>
      </p:pic>
      <p:pic>
        <p:nvPicPr>
          <p:cNvPr id="11" name="图片 10">
            <a:extLst>
              <a:ext uri="{FF2B5EF4-FFF2-40B4-BE49-F238E27FC236}">
                <a16:creationId xmlns:a16="http://schemas.microsoft.com/office/drawing/2014/main" id="{A8BC67A8-0FE9-4F98-8DE1-D4F14AB8AFD7}"/>
              </a:ext>
            </a:extLst>
          </p:cNvPr>
          <p:cNvPicPr>
            <a:picLocks noChangeAspect="1"/>
          </p:cNvPicPr>
          <p:nvPr/>
        </p:nvPicPr>
        <p:blipFill>
          <a:blip r:embed="rId4"/>
          <a:stretch>
            <a:fillRect/>
          </a:stretch>
        </p:blipFill>
        <p:spPr>
          <a:xfrm>
            <a:off x="2751364" y="4500815"/>
            <a:ext cx="790575" cy="695325"/>
          </a:xfrm>
          <a:prstGeom prst="rect">
            <a:avLst/>
          </a:prstGeom>
        </p:spPr>
      </p:pic>
      <p:sp>
        <p:nvSpPr>
          <p:cNvPr id="12" name="Rectangle 5">
            <a:extLst>
              <a:ext uri="{FF2B5EF4-FFF2-40B4-BE49-F238E27FC236}">
                <a16:creationId xmlns:a16="http://schemas.microsoft.com/office/drawing/2014/main" id="{43222D16-72FA-469C-B8C9-EBC7A8605705}"/>
              </a:ext>
            </a:extLst>
          </p:cNvPr>
          <p:cNvSpPr>
            <a:spLocks noChangeArrowheads="1"/>
          </p:cNvSpPr>
          <p:nvPr/>
        </p:nvSpPr>
        <p:spPr bwMode="auto">
          <a:xfrm flipH="1">
            <a:off x="3763883" y="2118913"/>
            <a:ext cx="5600590" cy="620712"/>
          </a:xfrm>
          <a:prstGeom prst="rect">
            <a:avLst/>
          </a:prstGeom>
          <a:gradFill rotWithShape="1">
            <a:gsLst>
              <a:gs pos="0">
                <a:srgbClr val="FFFFFF"/>
              </a:gs>
              <a:gs pos="999">
                <a:srgbClr val="FFFFFF"/>
              </a:gs>
              <a:gs pos="100000">
                <a:srgbClr val="007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人工智能助力安全的概述</a:t>
            </a:r>
            <a:endParaRPr lang="zh-CN" altLang="en-US" sz="3200" b="1" dirty="0">
              <a:solidFill>
                <a:schemeClr val="bg1"/>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3" name="Rectangle 5">
            <a:extLst>
              <a:ext uri="{FF2B5EF4-FFF2-40B4-BE49-F238E27FC236}">
                <a16:creationId xmlns:a16="http://schemas.microsoft.com/office/drawing/2014/main" id="{97AB1220-E844-42FC-B19B-A542A4D75C7B}"/>
              </a:ext>
            </a:extLst>
          </p:cNvPr>
          <p:cNvSpPr>
            <a:spLocks noChangeArrowheads="1"/>
          </p:cNvSpPr>
          <p:nvPr/>
        </p:nvSpPr>
        <p:spPr bwMode="auto">
          <a:xfrm flipH="1">
            <a:off x="3763883" y="3325126"/>
            <a:ext cx="5600590" cy="620712"/>
          </a:xfrm>
          <a:prstGeom prst="rect">
            <a:avLst/>
          </a:prstGeom>
          <a:gradFill rotWithShape="1">
            <a:gsLst>
              <a:gs pos="0">
                <a:srgbClr val="FFFFFF"/>
              </a:gs>
              <a:gs pos="999">
                <a:srgbClr val="FFFFFF"/>
              </a:gs>
              <a:gs pos="100000">
                <a:srgbClr val="007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人工智能的应用</a:t>
            </a:r>
            <a:endParaRPr lang="zh-CN" altLang="en-US" sz="3200" b="1" dirty="0">
              <a:solidFill>
                <a:schemeClr val="bg1"/>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 name="Rectangle 5">
            <a:extLst>
              <a:ext uri="{FF2B5EF4-FFF2-40B4-BE49-F238E27FC236}">
                <a16:creationId xmlns:a16="http://schemas.microsoft.com/office/drawing/2014/main" id="{EAFACED7-1F6F-46C8-A01A-3F899179FEB1}"/>
              </a:ext>
            </a:extLst>
          </p:cNvPr>
          <p:cNvSpPr>
            <a:spLocks noChangeArrowheads="1"/>
          </p:cNvSpPr>
          <p:nvPr/>
        </p:nvSpPr>
        <p:spPr bwMode="auto">
          <a:xfrm flipH="1">
            <a:off x="3763883" y="4538121"/>
            <a:ext cx="5600590" cy="620712"/>
          </a:xfrm>
          <a:prstGeom prst="rect">
            <a:avLst/>
          </a:prstGeom>
          <a:gradFill rotWithShape="1">
            <a:gsLst>
              <a:gs pos="0">
                <a:srgbClr val="FFFFFF"/>
              </a:gs>
              <a:gs pos="999">
                <a:srgbClr val="FFFFFF"/>
              </a:gs>
              <a:gs pos="100000">
                <a:srgbClr val="007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人工智能的挑战</a:t>
            </a:r>
          </a:p>
        </p:txBody>
      </p:sp>
    </p:spTree>
    <p:extLst>
      <p:ext uri="{BB962C8B-B14F-4D97-AF65-F5344CB8AC3E}">
        <p14:creationId xmlns:p14="http://schemas.microsoft.com/office/powerpoint/2010/main" val="201494884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E67BCC0E-90D5-4795-AE06-EC126B9832B5}"/>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概述</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3" name="矩形 6">
            <a:extLst>
              <a:ext uri="{FF2B5EF4-FFF2-40B4-BE49-F238E27FC236}">
                <a16:creationId xmlns:a16="http://schemas.microsoft.com/office/drawing/2014/main" id="{2252FF96-C414-44B2-9B8D-1E894C50AA42}"/>
              </a:ext>
            </a:extLst>
          </p:cNvPr>
          <p:cNvSpPr>
            <a:spLocks noChangeArrowheads="1"/>
          </p:cNvSpPr>
          <p:nvPr/>
        </p:nvSpPr>
        <p:spPr bwMode="auto">
          <a:xfrm>
            <a:off x="6122071" y="1979474"/>
            <a:ext cx="2481263" cy="2401888"/>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 name="图片 2">
            <a:extLst>
              <a:ext uri="{FF2B5EF4-FFF2-40B4-BE49-F238E27FC236}">
                <a16:creationId xmlns:a16="http://schemas.microsoft.com/office/drawing/2014/main" id="{50678F0A-4622-431F-883D-2B8576FFE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186" y="2091277"/>
            <a:ext cx="2197100"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Fake Voices Will Become Worryingly Accurate | RAND">
            <a:extLst>
              <a:ext uri="{FF2B5EF4-FFF2-40B4-BE49-F238E27FC236}">
                <a16:creationId xmlns:a16="http://schemas.microsoft.com/office/drawing/2014/main" id="{28F44B5E-33D3-4CA9-9390-90735E581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9181" y="2170652"/>
            <a:ext cx="190500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a:extLst>
              <a:ext uri="{FF2B5EF4-FFF2-40B4-BE49-F238E27FC236}">
                <a16:creationId xmlns:a16="http://schemas.microsoft.com/office/drawing/2014/main" id="{553FFB53-0882-480D-BB2F-91D858C49D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056" y="3400964"/>
            <a:ext cx="20161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a:extLst>
              <a:ext uri="{FF2B5EF4-FFF2-40B4-BE49-F238E27FC236}">
                <a16:creationId xmlns:a16="http://schemas.microsoft.com/office/drawing/2014/main" id="{1CE1F79C-DDF7-4F98-B653-26BBA8AE4A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7471" y="2082662"/>
            <a:ext cx="10795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9">
            <a:extLst>
              <a:ext uri="{FF2B5EF4-FFF2-40B4-BE49-F238E27FC236}">
                <a16:creationId xmlns:a16="http://schemas.microsoft.com/office/drawing/2014/main" id="{8C88133E-61B1-429D-910F-85A8DD5960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3509" y="2082662"/>
            <a:ext cx="1081087"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0">
            <a:extLst>
              <a:ext uri="{FF2B5EF4-FFF2-40B4-BE49-F238E27FC236}">
                <a16:creationId xmlns:a16="http://schemas.microsoft.com/office/drawing/2014/main" id="{E319F9D1-7CB8-4348-AA98-FABBE26D63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509" y="3260587"/>
            <a:ext cx="10795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1">
            <a:extLst>
              <a:ext uri="{FF2B5EF4-FFF2-40B4-BE49-F238E27FC236}">
                <a16:creationId xmlns:a16="http://schemas.microsoft.com/office/drawing/2014/main" id="{AA59ECAF-FF47-4E04-B6C3-AAF8C58709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7471" y="3249474"/>
            <a:ext cx="1076325"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23">
            <a:extLst>
              <a:ext uri="{FF2B5EF4-FFF2-40B4-BE49-F238E27FC236}">
                <a16:creationId xmlns:a16="http://schemas.microsoft.com/office/drawing/2014/main" id="{7E6589DB-898A-4032-9B1D-FD3D7FFA46EC}"/>
              </a:ext>
            </a:extLst>
          </p:cNvPr>
          <p:cNvSpPr>
            <a:spLocks noChangeArrowheads="1"/>
          </p:cNvSpPr>
          <p:nvPr/>
        </p:nvSpPr>
        <p:spPr bwMode="auto">
          <a:xfrm>
            <a:off x="6190334" y="2035037"/>
            <a:ext cx="1120775" cy="1104900"/>
          </a:xfrm>
          <a:prstGeom prst="rect">
            <a:avLst/>
          </a:prstGeom>
          <a:noFill/>
          <a:ln w="50800" algn="ctr">
            <a:solidFill>
              <a:srgbClr val="66FF66"/>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24">
            <a:extLst>
              <a:ext uri="{FF2B5EF4-FFF2-40B4-BE49-F238E27FC236}">
                <a16:creationId xmlns:a16="http://schemas.microsoft.com/office/drawing/2014/main" id="{A4EC4F86-C0E0-4B71-BBB4-6CEA8AE99834}"/>
              </a:ext>
            </a:extLst>
          </p:cNvPr>
          <p:cNvSpPr>
            <a:spLocks noChangeArrowheads="1"/>
          </p:cNvSpPr>
          <p:nvPr/>
        </p:nvSpPr>
        <p:spPr bwMode="auto">
          <a:xfrm>
            <a:off x="466349" y="1981739"/>
            <a:ext cx="2454275" cy="2401888"/>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矩形 25">
            <a:extLst>
              <a:ext uri="{FF2B5EF4-FFF2-40B4-BE49-F238E27FC236}">
                <a16:creationId xmlns:a16="http://schemas.microsoft.com/office/drawing/2014/main" id="{A1E4C219-072E-4F7B-84DB-B41AC0E8EBAE}"/>
              </a:ext>
            </a:extLst>
          </p:cNvPr>
          <p:cNvSpPr>
            <a:spLocks noChangeArrowheads="1"/>
          </p:cNvSpPr>
          <p:nvPr/>
        </p:nvSpPr>
        <p:spPr bwMode="auto">
          <a:xfrm>
            <a:off x="3298518" y="1981739"/>
            <a:ext cx="2455863" cy="2401888"/>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AutoShape 8">
            <a:extLst>
              <a:ext uri="{FF2B5EF4-FFF2-40B4-BE49-F238E27FC236}">
                <a16:creationId xmlns:a16="http://schemas.microsoft.com/office/drawing/2014/main" id="{90ADE9E9-6113-43A7-A3F2-6EAAD88A8AD0}"/>
              </a:ext>
            </a:extLst>
          </p:cNvPr>
          <p:cNvSpPr>
            <a:spLocks noChangeArrowheads="1"/>
          </p:cNvSpPr>
          <p:nvPr/>
        </p:nvSpPr>
        <p:spPr bwMode="gray">
          <a:xfrm>
            <a:off x="428228" y="4565877"/>
            <a:ext cx="2467015" cy="1009650"/>
          </a:xfrm>
          <a:prstGeom prst="roundRect">
            <a:avLst>
              <a:gd name="adj" fmla="val 5412"/>
            </a:avLst>
          </a:prstGeom>
          <a:solidFill>
            <a:srgbClr val="002060"/>
          </a:solidFill>
          <a:ln w="9525" algn="ctr">
            <a:solidFill>
              <a:srgbClr val="002060"/>
            </a:solidFill>
            <a:round/>
            <a:headEnd/>
            <a:tailEnd/>
          </a:ln>
          <a:effectLst/>
        </p:spPr>
        <p:txBody>
          <a:bodyPr tIns="36000" anchor="ctr"/>
          <a:lstStyle/>
          <a:p>
            <a:pPr marL="0" marR="0" lvl="0" indent="0" algn="just" defTabSz="913765"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伪造图像</a:t>
            </a:r>
            <a:r>
              <a:rPr kumimoji="0" lang="en-US" altLang="zh-CN" sz="1650" b="0"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 </a:t>
            </a:r>
            <a:r>
              <a:rPr kumimoji="0" lang="zh-CN" altLang="en-US" sz="1650" b="0"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合成不存在的人脸图像，篡改人脸属性，如皮肤颜色</a:t>
            </a:r>
          </a:p>
        </p:txBody>
      </p:sp>
      <p:sp>
        <p:nvSpPr>
          <p:cNvPr id="15" name="AutoShape 8">
            <a:extLst>
              <a:ext uri="{FF2B5EF4-FFF2-40B4-BE49-F238E27FC236}">
                <a16:creationId xmlns:a16="http://schemas.microsoft.com/office/drawing/2014/main" id="{67D02718-0412-4742-8156-6D7872EE7D0A}"/>
              </a:ext>
            </a:extLst>
          </p:cNvPr>
          <p:cNvSpPr>
            <a:spLocks noChangeArrowheads="1"/>
          </p:cNvSpPr>
          <p:nvPr/>
        </p:nvSpPr>
        <p:spPr bwMode="gray">
          <a:xfrm>
            <a:off x="3298517" y="4565877"/>
            <a:ext cx="2467015" cy="1009650"/>
          </a:xfrm>
          <a:prstGeom prst="roundRect">
            <a:avLst>
              <a:gd name="adj" fmla="val 5412"/>
            </a:avLst>
          </a:prstGeom>
          <a:solidFill>
            <a:srgbClr val="002060"/>
          </a:solidFill>
          <a:ln w="9525" algn="ctr">
            <a:solidFill>
              <a:srgbClr val="002060"/>
            </a:solidFill>
            <a:round/>
            <a:headEnd/>
            <a:tailEnd/>
          </a:ln>
          <a:effectLst/>
        </p:spPr>
        <p:txBody>
          <a:bodyPr tIns="36000" anchor="ctr"/>
          <a:lstStyle/>
          <a:p>
            <a:pPr marL="0" marR="0" lvl="0" indent="0" algn="just" defTabSz="913765"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伪造语音</a:t>
            </a:r>
            <a:r>
              <a:rPr kumimoji="0" lang="en-US" altLang="zh-CN" sz="1650" b="0"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 </a:t>
            </a:r>
            <a:r>
              <a:rPr kumimoji="0" lang="zh-CN" altLang="en-US" sz="1650" b="0"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根据文本生成语音、克隆音色相同语音、语音拼接等</a:t>
            </a:r>
          </a:p>
        </p:txBody>
      </p:sp>
      <p:sp>
        <p:nvSpPr>
          <p:cNvPr id="16" name="AutoShape 8">
            <a:extLst>
              <a:ext uri="{FF2B5EF4-FFF2-40B4-BE49-F238E27FC236}">
                <a16:creationId xmlns:a16="http://schemas.microsoft.com/office/drawing/2014/main" id="{51AB4A53-F22B-4E42-BC7C-C4BF9F8BB8B7}"/>
              </a:ext>
            </a:extLst>
          </p:cNvPr>
          <p:cNvSpPr>
            <a:spLocks noChangeArrowheads="1"/>
          </p:cNvSpPr>
          <p:nvPr/>
        </p:nvSpPr>
        <p:spPr bwMode="gray">
          <a:xfrm>
            <a:off x="6158022" y="4565877"/>
            <a:ext cx="2481262" cy="1009650"/>
          </a:xfrm>
          <a:prstGeom prst="roundRect">
            <a:avLst>
              <a:gd name="adj" fmla="val 5412"/>
            </a:avLst>
          </a:prstGeom>
          <a:solidFill>
            <a:srgbClr val="002060"/>
          </a:solidFill>
          <a:ln w="9525" algn="ctr">
            <a:solidFill>
              <a:srgbClr val="002060"/>
            </a:solidFill>
            <a:round/>
            <a:headEnd/>
            <a:tailEnd/>
          </a:ln>
          <a:effectLst/>
        </p:spPr>
        <p:txBody>
          <a:bodyPr tIns="36000" anchor="ctr"/>
          <a:lstStyle/>
          <a:p>
            <a:pPr marL="0" marR="0" lvl="0" indent="0" algn="just" defTabSz="913765"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伪造视频</a:t>
            </a:r>
            <a:r>
              <a:rPr kumimoji="0" lang="en-US" altLang="zh-CN" sz="1650" b="0"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 </a:t>
            </a:r>
            <a:r>
              <a:rPr kumimoji="0" lang="zh-CN" altLang="en-US" sz="1650" b="0"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依据伪造图像和语音，生成逼真的画面，如换脸视频</a:t>
            </a:r>
          </a:p>
        </p:txBody>
      </p:sp>
      <p:sp>
        <p:nvSpPr>
          <p:cNvPr id="17" name="AutoShape 8">
            <a:extLst>
              <a:ext uri="{FF2B5EF4-FFF2-40B4-BE49-F238E27FC236}">
                <a16:creationId xmlns:a16="http://schemas.microsoft.com/office/drawing/2014/main" id="{B778ED59-D896-48FC-9EAE-C03D11AF867B}"/>
              </a:ext>
            </a:extLst>
          </p:cNvPr>
          <p:cNvSpPr>
            <a:spLocks noChangeArrowheads="1"/>
          </p:cNvSpPr>
          <p:nvPr/>
        </p:nvSpPr>
        <p:spPr bwMode="gray">
          <a:xfrm>
            <a:off x="8956196" y="4586809"/>
            <a:ext cx="2569249" cy="1009650"/>
          </a:xfrm>
          <a:prstGeom prst="roundRect">
            <a:avLst>
              <a:gd name="adj" fmla="val 5412"/>
            </a:avLst>
          </a:prstGeom>
          <a:solidFill>
            <a:srgbClr val="002060"/>
          </a:solidFill>
          <a:ln w="9525" algn="ctr">
            <a:solidFill>
              <a:srgbClr val="002060"/>
            </a:solidFill>
            <a:round/>
            <a:headEnd/>
            <a:tailEnd/>
          </a:ln>
          <a:effectLst/>
        </p:spPr>
        <p:txBody>
          <a:bodyPr tIns="36000" anchor="ctr"/>
          <a:lstStyle/>
          <a:p>
            <a:pPr marL="0" marR="0" lvl="0" indent="0" algn="just" defTabSz="913765"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伪造文本</a:t>
            </a:r>
            <a:r>
              <a:rPr kumimoji="0" lang="en-US" altLang="zh-CN" sz="1650" b="0"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 </a:t>
            </a:r>
            <a:r>
              <a:rPr kumimoji="0" lang="zh-CN" altLang="en-US" sz="1650" b="0"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利用语言模型，如</a:t>
            </a:r>
            <a:r>
              <a:rPr kumimoji="0" lang="en-US" altLang="zh-CN" sz="1650" b="0"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GPT-3</a:t>
            </a:r>
            <a:r>
              <a:rPr kumimoji="0" lang="zh-CN" altLang="en-US" sz="1650" b="0" i="0" u="none" strike="noStrike" kern="1200" cap="none" spc="0" normalizeH="0" baseline="0" noProof="0" dirty="0">
                <a:ln>
                  <a:noFill/>
                </a:ln>
                <a:solidFill>
                  <a:srgbClr val="FFFF00"/>
                </a:solidFill>
                <a:effectLst/>
                <a:uLnTx/>
                <a:uFillTx/>
                <a:latin typeface="华文中宋" panose="02010600040101010101" pitchFamily="2" charset="-122"/>
                <a:ea typeface="华文中宋" panose="02010600040101010101" pitchFamily="2" charset="-122"/>
                <a:cs typeface="+mn-cs"/>
              </a:rPr>
              <a:t>，生成一段文本，完成故事描述或对话</a:t>
            </a:r>
          </a:p>
        </p:txBody>
      </p:sp>
      <p:sp>
        <p:nvSpPr>
          <p:cNvPr id="18" name="矩形 25">
            <a:extLst>
              <a:ext uri="{FF2B5EF4-FFF2-40B4-BE49-F238E27FC236}">
                <a16:creationId xmlns:a16="http://schemas.microsoft.com/office/drawing/2014/main" id="{BEEBFE4A-9356-47BD-87EF-208FA92054AC}"/>
              </a:ext>
            </a:extLst>
          </p:cNvPr>
          <p:cNvSpPr>
            <a:spLocks noChangeArrowheads="1"/>
          </p:cNvSpPr>
          <p:nvPr/>
        </p:nvSpPr>
        <p:spPr bwMode="auto">
          <a:xfrm>
            <a:off x="8956197" y="1945569"/>
            <a:ext cx="2466126" cy="2438058"/>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9" name="Picture 11" descr="An example of AI-generated news.">
            <a:extLst>
              <a:ext uri="{FF2B5EF4-FFF2-40B4-BE49-F238E27FC236}">
                <a16:creationId xmlns:a16="http://schemas.microsoft.com/office/drawing/2014/main" id="{FE6CCE06-0DD1-4ADE-923C-830954029A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2556" y="2013076"/>
            <a:ext cx="2356500" cy="228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圆角矩形 6">
            <a:extLst>
              <a:ext uri="{FF2B5EF4-FFF2-40B4-BE49-F238E27FC236}">
                <a16:creationId xmlns:a16="http://schemas.microsoft.com/office/drawing/2014/main" id="{C42165F8-4F19-4BA8-BEA0-54E19AB84015}"/>
              </a:ext>
            </a:extLst>
          </p:cNvPr>
          <p:cNvSpPr>
            <a:spLocks noChangeArrowheads="1"/>
          </p:cNvSpPr>
          <p:nvPr/>
        </p:nvSpPr>
        <p:spPr bwMode="auto">
          <a:xfrm>
            <a:off x="563186" y="5758938"/>
            <a:ext cx="10300558" cy="1009650"/>
          </a:xfrm>
          <a:prstGeom prst="roundRect">
            <a:avLst>
              <a:gd name="adj" fmla="val 16667"/>
            </a:avLst>
          </a:prstGeom>
          <a:solidFill>
            <a:srgbClr val="F2F2F2"/>
          </a:solidFill>
          <a:ln w="19050" algn="ctr">
            <a:solidFill>
              <a:srgbClr val="C00000"/>
            </a:solidFill>
            <a:prstDash val="dash"/>
            <a:round/>
            <a:headEnd/>
            <a:tailEnd type="none" w="med"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auto" latinLnBrk="1" hangingPunct="1">
              <a:lnSpc>
                <a:spcPct val="100000"/>
              </a:lnSpc>
              <a:spcBef>
                <a:spcPts val="0"/>
              </a:spcBef>
              <a:spcAft>
                <a:spcPts val="0"/>
              </a:spcAft>
              <a:buClr>
                <a:srgbClr val="FF0000"/>
              </a:buClr>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“眼见不一定为实，耳听确实为虚”</a:t>
            </a:r>
            <a:endParaRPr kumimoji="1"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a:p>
            <a:pPr marL="0" marR="0" lvl="0" indent="0" algn="ctr" defTabSz="913765" rtl="0" eaLnBrk="1" fontAlgn="auto" latinLnBrk="1" hangingPunct="1">
              <a:lnSpc>
                <a:spcPct val="100000"/>
              </a:lnSpc>
              <a:spcBef>
                <a:spcPts val="0"/>
              </a:spcBef>
              <a:spcAft>
                <a:spcPts val="0"/>
              </a:spcAft>
              <a:buClr>
                <a:srgbClr val="FF0000"/>
              </a:buClr>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任何人说任何话、做任何事的虚假视频和音频</a:t>
            </a:r>
            <a:endParaRPr kumimoji="1"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p:txBody>
      </p:sp>
      <p:sp>
        <p:nvSpPr>
          <p:cNvPr id="21" name="文本占位符 1">
            <a:extLst>
              <a:ext uri="{FF2B5EF4-FFF2-40B4-BE49-F238E27FC236}">
                <a16:creationId xmlns:a16="http://schemas.microsoft.com/office/drawing/2014/main" id="{B470E78F-3AA0-4ABC-B170-C88FD681C1A5}"/>
              </a:ext>
            </a:extLst>
          </p:cNvPr>
          <p:cNvSpPr>
            <a:spLocks noGrp="1"/>
          </p:cNvSpPr>
          <p:nvPr>
            <p:ph type="body" idx="10"/>
          </p:nvPr>
        </p:nvSpPr>
        <p:spPr>
          <a:xfrm>
            <a:off x="224318" y="875892"/>
            <a:ext cx="11394434" cy="894921"/>
          </a:xfrm>
        </p:spPr>
        <p:txBody>
          <a:bodyPr/>
          <a:lstStyle/>
          <a:p>
            <a:pPr algn="just">
              <a:lnSpc>
                <a:spcPct val="125000"/>
              </a:lnSpc>
              <a:buFont typeface="Wingdings" panose="05000000000000000000" pitchFamily="2" charset="2"/>
              <a:buChar char="q"/>
            </a:pPr>
            <a:r>
              <a:rPr lang="zh-CN" altLang="en-US" sz="2200" b="1" dirty="0">
                <a:solidFill>
                  <a:schemeClr val="tx1"/>
                </a:solidFill>
                <a:cs typeface="+mn-cs"/>
              </a:rPr>
              <a:t>深度伪造（</a:t>
            </a:r>
            <a:r>
              <a:rPr lang="en-US" altLang="zh-CN" sz="2200" b="1" dirty="0" err="1">
                <a:solidFill>
                  <a:schemeClr val="tx1"/>
                </a:solidFill>
              </a:rPr>
              <a:t>DeepFake</a:t>
            </a:r>
            <a:r>
              <a:rPr lang="zh-CN" altLang="en-US" sz="2200" b="1" dirty="0">
                <a:solidFill>
                  <a:schemeClr val="tx1"/>
                </a:solidFill>
                <a:cs typeface="+mn-cs"/>
              </a:rPr>
              <a:t>）是一种基于</a:t>
            </a:r>
            <a:r>
              <a:rPr lang="zh-CN" altLang="en-US" sz="2200" b="1" dirty="0">
                <a:solidFill>
                  <a:srgbClr val="C00000"/>
                </a:solidFill>
                <a:cs typeface="+mn-cs"/>
              </a:rPr>
              <a:t>深度学习</a:t>
            </a:r>
            <a:r>
              <a:rPr lang="zh-CN" altLang="en-US" sz="2200" b="1" dirty="0">
                <a:solidFill>
                  <a:schemeClr val="tx1"/>
                </a:solidFill>
                <a:cs typeface="+mn-cs"/>
              </a:rPr>
              <a:t>的</a:t>
            </a:r>
            <a:r>
              <a:rPr lang="zh-CN" altLang="en-US" sz="2200" b="1" dirty="0">
                <a:solidFill>
                  <a:srgbClr val="C00000"/>
                </a:solidFill>
                <a:cs typeface="+mn-cs"/>
              </a:rPr>
              <a:t>多媒体篡改与合成技术</a:t>
            </a:r>
            <a:r>
              <a:rPr lang="zh-CN" altLang="en-US" sz="2200" b="1" dirty="0">
                <a:solidFill>
                  <a:schemeClr val="tx1"/>
                </a:solidFill>
                <a:cs typeface="+mn-cs"/>
              </a:rPr>
              <a:t>，主要包括</a:t>
            </a:r>
            <a:r>
              <a:rPr lang="zh-CN" altLang="en-US" sz="2200" b="1" dirty="0">
                <a:solidFill>
                  <a:srgbClr val="C00000"/>
                </a:solidFill>
                <a:cs typeface="+mn-cs"/>
              </a:rPr>
              <a:t>图像、语音、视频以及文本</a:t>
            </a:r>
            <a:r>
              <a:rPr lang="zh-CN" altLang="en-US" sz="2200" b="1" dirty="0">
                <a:solidFill>
                  <a:schemeClr val="tx1"/>
                </a:solidFill>
                <a:cs typeface="+mn-cs"/>
              </a:rPr>
              <a:t>的伪造和篡改等。</a:t>
            </a:r>
            <a:endParaRPr lang="en-US" altLang="zh-CN" sz="2200" b="1" dirty="0">
              <a:solidFill>
                <a:schemeClr val="tx1"/>
              </a:solidFill>
              <a:cs typeface="+mn-cs"/>
            </a:endParaRPr>
          </a:p>
        </p:txBody>
      </p:sp>
    </p:spTree>
    <p:extLst>
      <p:ext uri="{BB962C8B-B14F-4D97-AF65-F5344CB8AC3E}">
        <p14:creationId xmlns:p14="http://schemas.microsoft.com/office/powerpoint/2010/main" val="1138080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BD8FED14-2FBB-4D9C-8D30-BA3E4738B7B4}"/>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研究背景</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23" name="文本框 19">
            <a:extLst>
              <a:ext uri="{FF2B5EF4-FFF2-40B4-BE49-F238E27FC236}">
                <a16:creationId xmlns:a16="http://schemas.microsoft.com/office/drawing/2014/main" id="{30BC2512-AF8C-4433-B550-3C8FC1D86F80}"/>
              </a:ext>
            </a:extLst>
          </p:cNvPr>
          <p:cNvSpPr txBox="1">
            <a:spLocks noChangeArrowheads="1"/>
          </p:cNvSpPr>
          <p:nvPr/>
        </p:nvSpPr>
        <p:spPr bwMode="auto">
          <a:xfrm>
            <a:off x="192091" y="793390"/>
            <a:ext cx="11800334"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457200" algn="l" defTabSz="914400" rtl="0" eaLnBrk="0" fontAlgn="base" latinLnBrk="0" hangingPunct="0">
              <a:lnSpc>
                <a:spcPct val="11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2060"/>
                </a:solidFill>
                <a:effectLst/>
                <a:uLnTx/>
                <a:uFillTx/>
                <a:latin typeface="等线" panose="02010600030101010101" pitchFamily="2" charset="-122"/>
                <a:ea typeface="等线" panose="02010600030101010101" pitchFamily="2" charset="-122"/>
                <a:cs typeface="Tahoma" panose="020B0604030504040204" pitchFamily="34" charset="0"/>
              </a:rPr>
              <a:t>信息对抗场景下</a:t>
            </a:r>
            <a:r>
              <a:rPr kumimoji="1" lang="zh-CN" altLang="en-US" sz="28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Tahoma" panose="020B0604030504040204" pitchFamily="34" charset="0"/>
              </a:rPr>
              <a:t>深度伪造</a:t>
            </a:r>
            <a:r>
              <a:rPr kumimoji="1" lang="zh-CN" altLang="en-US" sz="2800" b="1" i="0" u="none" strike="noStrike" kern="1200" cap="none" spc="0" normalizeH="0" baseline="0" noProof="0" dirty="0">
                <a:ln>
                  <a:noFill/>
                </a:ln>
                <a:solidFill>
                  <a:srgbClr val="002060"/>
                </a:solidFill>
                <a:effectLst/>
                <a:uLnTx/>
                <a:uFillTx/>
                <a:latin typeface="等线" panose="02010600030101010101" pitchFamily="2" charset="-122"/>
                <a:ea typeface="等线" panose="02010600030101010101" pitchFamily="2" charset="-122"/>
                <a:cs typeface="Tahoma" panose="020B0604030504040204" pitchFamily="34" charset="0"/>
              </a:rPr>
              <a:t>引起网络空间的巨大变革，随着人工智能技术的发展，虚假图像、语音和视频内容越来越真实，可信度越来越高。</a:t>
            </a:r>
            <a:endParaRPr kumimoji="1" lang="zh-CN" altLang="en-US" sz="2800" b="1" i="0" u="none" strike="noStrike" kern="12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Tahoma" panose="020B0604030504040204" pitchFamily="34" charset="0"/>
            </a:endParaRPr>
          </a:p>
        </p:txBody>
      </p:sp>
      <p:graphicFrame>
        <p:nvGraphicFramePr>
          <p:cNvPr id="24" name="表格 23">
            <a:extLst>
              <a:ext uri="{FF2B5EF4-FFF2-40B4-BE49-F238E27FC236}">
                <a16:creationId xmlns:a16="http://schemas.microsoft.com/office/drawing/2014/main" id="{E40CB607-0D92-425D-BEE1-3FC9FF251D00}"/>
              </a:ext>
            </a:extLst>
          </p:cNvPr>
          <p:cNvGraphicFramePr>
            <a:graphicFrameLocks noGrp="1"/>
          </p:cNvGraphicFramePr>
          <p:nvPr>
            <p:extLst/>
          </p:nvPr>
        </p:nvGraphicFramePr>
        <p:xfrm>
          <a:off x="974725" y="4145455"/>
          <a:ext cx="4061384" cy="1955800"/>
        </p:xfrm>
        <a:graphic>
          <a:graphicData uri="http://schemas.openxmlformats.org/drawingml/2006/table">
            <a:tbl>
              <a:tblPr firstRow="1" firstCol="1" bandRow="1">
                <a:tableStyleId>{46F890A9-2807-4EBB-B81D-B2AA78EC7F39}</a:tableStyleId>
              </a:tblPr>
              <a:tblGrid>
                <a:gridCol w="738494">
                  <a:extLst>
                    <a:ext uri="{9D8B030D-6E8A-4147-A177-3AD203B41FA5}">
                      <a16:colId xmlns:a16="http://schemas.microsoft.com/office/drawing/2014/main" val="20000"/>
                    </a:ext>
                  </a:extLst>
                </a:gridCol>
                <a:gridCol w="661179">
                  <a:extLst>
                    <a:ext uri="{9D8B030D-6E8A-4147-A177-3AD203B41FA5}">
                      <a16:colId xmlns:a16="http://schemas.microsoft.com/office/drawing/2014/main" val="20001"/>
                    </a:ext>
                  </a:extLst>
                </a:gridCol>
                <a:gridCol w="2661711">
                  <a:extLst>
                    <a:ext uri="{9D8B030D-6E8A-4147-A177-3AD203B41FA5}">
                      <a16:colId xmlns:a16="http://schemas.microsoft.com/office/drawing/2014/main" val="20002"/>
                    </a:ext>
                  </a:extLst>
                </a:gridCol>
              </a:tblGrid>
              <a:tr h="279400">
                <a:tc>
                  <a:txBody>
                    <a:bodyPr/>
                    <a:lstStyle/>
                    <a:p>
                      <a:pPr algn="ctr">
                        <a:lnSpc>
                          <a:spcPts val="2200"/>
                        </a:lnSpc>
                        <a:spcAft>
                          <a:spcPts val="0"/>
                        </a:spcAft>
                      </a:pPr>
                      <a:r>
                        <a:rPr lang="zh-CN" sz="1200" kern="100" baseline="0" dirty="0">
                          <a:effectLst/>
                          <a:latin typeface="Times New Roman" panose="02020603050405020304" pitchFamily="18" charset="0"/>
                          <a:ea typeface="华文中宋" panose="02010600040101010101" pitchFamily="2" charset="-122"/>
                        </a:rPr>
                        <a:t>时间</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ctr">
                        <a:lnSpc>
                          <a:spcPts val="2200"/>
                        </a:lnSpc>
                        <a:spcAft>
                          <a:spcPts val="0"/>
                        </a:spcAft>
                      </a:pPr>
                      <a:r>
                        <a:rPr lang="zh-CN" sz="1200" kern="100" baseline="0" dirty="0">
                          <a:effectLst/>
                          <a:latin typeface="Times New Roman" panose="02020603050405020304" pitchFamily="18" charset="0"/>
                          <a:ea typeface="华文中宋" panose="02010600040101010101" pitchFamily="2" charset="-122"/>
                        </a:rPr>
                        <a:t>国家</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ctr">
                        <a:lnSpc>
                          <a:spcPts val="2200"/>
                        </a:lnSpc>
                        <a:spcAft>
                          <a:spcPts val="0"/>
                        </a:spcAft>
                      </a:pPr>
                      <a:r>
                        <a:rPr lang="zh-CN" sz="1200" kern="100" baseline="0" dirty="0">
                          <a:effectLst/>
                          <a:latin typeface="Times New Roman" panose="02020603050405020304" pitchFamily="18" charset="0"/>
                          <a:ea typeface="华文中宋" panose="02010600040101010101" pitchFamily="2" charset="-122"/>
                        </a:rPr>
                        <a:t>名称</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extLst>
                  <a:ext uri="{0D108BD9-81ED-4DB2-BD59-A6C34878D82A}">
                    <a16:rowId xmlns:a16="http://schemas.microsoft.com/office/drawing/2014/main" val="10000"/>
                  </a:ext>
                </a:extLst>
              </a:tr>
              <a:tr h="279400">
                <a:tc>
                  <a:txBody>
                    <a:bodyPr/>
                    <a:lstStyle/>
                    <a:p>
                      <a:pPr algn="ctr">
                        <a:lnSpc>
                          <a:spcPts val="2200"/>
                        </a:lnSpc>
                        <a:spcAft>
                          <a:spcPts val="0"/>
                        </a:spcAft>
                      </a:pPr>
                      <a:r>
                        <a:rPr lang="en-US" sz="1200" kern="100" baseline="0">
                          <a:effectLst/>
                          <a:latin typeface="Times New Roman" panose="02020603050405020304" pitchFamily="18" charset="0"/>
                          <a:ea typeface="华文中宋" panose="02010600040101010101" pitchFamily="2" charset="-122"/>
                        </a:rPr>
                        <a:t>2019/11</a:t>
                      </a:r>
                      <a:endParaRPr lang="zh-CN" sz="900" kern="100" baseline="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ctr">
                        <a:lnSpc>
                          <a:spcPts val="2200"/>
                        </a:lnSpc>
                        <a:spcAft>
                          <a:spcPts val="0"/>
                        </a:spcAft>
                      </a:pPr>
                      <a:r>
                        <a:rPr lang="zh-CN" sz="1200" kern="100" baseline="0">
                          <a:effectLst/>
                          <a:latin typeface="Times New Roman" panose="02020603050405020304" pitchFamily="18" charset="0"/>
                          <a:ea typeface="华文中宋" panose="02010600040101010101" pitchFamily="2" charset="-122"/>
                        </a:rPr>
                        <a:t>中国</a:t>
                      </a:r>
                      <a:endParaRPr lang="zh-CN" sz="900" kern="100" baseline="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just">
                        <a:lnSpc>
                          <a:spcPts val="2200"/>
                        </a:lnSpc>
                        <a:spcAft>
                          <a:spcPts val="0"/>
                        </a:spcAft>
                      </a:pPr>
                      <a:r>
                        <a:rPr lang="zh-CN" sz="1200" kern="100" baseline="0" dirty="0">
                          <a:effectLst/>
                          <a:latin typeface="Times New Roman" panose="02020603050405020304" pitchFamily="18" charset="0"/>
                          <a:ea typeface="华文中宋" panose="02010600040101010101" pitchFamily="2" charset="-122"/>
                        </a:rPr>
                        <a:t>《网络音视频信息服务管理规定》</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extLst>
                  <a:ext uri="{0D108BD9-81ED-4DB2-BD59-A6C34878D82A}">
                    <a16:rowId xmlns:a16="http://schemas.microsoft.com/office/drawing/2014/main" val="10001"/>
                  </a:ext>
                </a:extLst>
              </a:tr>
              <a:tr h="279400">
                <a:tc>
                  <a:txBody>
                    <a:bodyPr/>
                    <a:lstStyle/>
                    <a:p>
                      <a:pPr algn="ctr">
                        <a:lnSpc>
                          <a:spcPts val="2200"/>
                        </a:lnSpc>
                        <a:spcAft>
                          <a:spcPts val="0"/>
                        </a:spcAft>
                      </a:pPr>
                      <a:r>
                        <a:rPr lang="en-US" sz="1200" kern="100" baseline="0">
                          <a:effectLst/>
                          <a:latin typeface="Times New Roman" panose="02020603050405020304" pitchFamily="18" charset="0"/>
                          <a:ea typeface="华文中宋" panose="02010600040101010101" pitchFamily="2" charset="-122"/>
                        </a:rPr>
                        <a:t>2019/10</a:t>
                      </a:r>
                      <a:endParaRPr lang="zh-CN" sz="900" kern="100" baseline="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ctr">
                        <a:lnSpc>
                          <a:spcPts val="2200"/>
                        </a:lnSpc>
                        <a:spcAft>
                          <a:spcPts val="0"/>
                        </a:spcAft>
                      </a:pPr>
                      <a:r>
                        <a:rPr lang="zh-CN" sz="1200" kern="100" baseline="0">
                          <a:effectLst/>
                          <a:latin typeface="Times New Roman" panose="02020603050405020304" pitchFamily="18" charset="0"/>
                          <a:ea typeface="华文中宋" panose="02010600040101010101" pitchFamily="2" charset="-122"/>
                        </a:rPr>
                        <a:t>美国</a:t>
                      </a:r>
                      <a:endParaRPr lang="zh-CN" sz="900" kern="100" baseline="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just">
                        <a:lnSpc>
                          <a:spcPts val="2200"/>
                        </a:lnSpc>
                        <a:spcAft>
                          <a:spcPts val="0"/>
                        </a:spcAft>
                      </a:pPr>
                      <a:r>
                        <a:rPr lang="zh-CN" sz="1200" kern="100" baseline="0" dirty="0">
                          <a:effectLst/>
                          <a:latin typeface="Times New Roman" panose="02020603050405020304" pitchFamily="18" charset="0"/>
                          <a:ea typeface="华文中宋" panose="02010600040101010101" pitchFamily="2" charset="-122"/>
                        </a:rPr>
                        <a:t>《选举：欺骗性的音频或视觉媒体》</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extLst>
                  <a:ext uri="{0D108BD9-81ED-4DB2-BD59-A6C34878D82A}">
                    <a16:rowId xmlns:a16="http://schemas.microsoft.com/office/drawing/2014/main" val="10002"/>
                  </a:ext>
                </a:extLst>
              </a:tr>
              <a:tr h="279400">
                <a:tc>
                  <a:txBody>
                    <a:bodyPr/>
                    <a:lstStyle/>
                    <a:p>
                      <a:pPr algn="ctr">
                        <a:lnSpc>
                          <a:spcPts val="2200"/>
                        </a:lnSpc>
                        <a:spcAft>
                          <a:spcPts val="0"/>
                        </a:spcAft>
                      </a:pPr>
                      <a:r>
                        <a:rPr lang="en-US" sz="1200" kern="100" baseline="0">
                          <a:effectLst/>
                          <a:latin typeface="Times New Roman" panose="02020603050405020304" pitchFamily="18" charset="0"/>
                          <a:ea typeface="华文中宋" panose="02010600040101010101" pitchFamily="2" charset="-122"/>
                        </a:rPr>
                        <a:t>2019/07</a:t>
                      </a:r>
                      <a:endParaRPr lang="zh-CN" sz="900" kern="100" baseline="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ctr">
                        <a:lnSpc>
                          <a:spcPts val="2200"/>
                        </a:lnSpc>
                        <a:spcAft>
                          <a:spcPts val="0"/>
                        </a:spcAft>
                      </a:pPr>
                      <a:r>
                        <a:rPr lang="zh-CN" sz="1200" kern="100" baseline="0">
                          <a:effectLst/>
                          <a:latin typeface="Times New Roman" panose="02020603050405020304" pitchFamily="18" charset="0"/>
                          <a:ea typeface="华文中宋" panose="02010600040101010101" pitchFamily="2" charset="-122"/>
                        </a:rPr>
                        <a:t>美国</a:t>
                      </a:r>
                      <a:endParaRPr lang="zh-CN" sz="900" kern="100" baseline="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just">
                        <a:lnSpc>
                          <a:spcPts val="2200"/>
                        </a:lnSpc>
                        <a:spcAft>
                          <a:spcPts val="0"/>
                        </a:spcAft>
                      </a:pPr>
                      <a:r>
                        <a:rPr lang="zh-CN" sz="1200" kern="100" baseline="0" dirty="0">
                          <a:effectLst/>
                          <a:latin typeface="Times New Roman" panose="02020603050405020304" pitchFamily="18" charset="0"/>
                          <a:ea typeface="华文中宋" panose="02010600040101010101" pitchFamily="2" charset="-122"/>
                        </a:rPr>
                        <a:t>《</a:t>
                      </a:r>
                      <a:r>
                        <a:rPr lang="en-US" sz="1200" kern="100" baseline="0" dirty="0">
                          <a:effectLst/>
                          <a:latin typeface="Times New Roman" panose="02020603050405020304" pitchFamily="18" charset="0"/>
                          <a:ea typeface="华文中宋" panose="02010600040101010101" pitchFamily="2" charset="-122"/>
                        </a:rPr>
                        <a:t>2019</a:t>
                      </a:r>
                      <a:r>
                        <a:rPr lang="zh-CN" sz="1200" kern="100" baseline="0" dirty="0">
                          <a:effectLst/>
                          <a:latin typeface="Times New Roman" panose="02020603050405020304" pitchFamily="18" charset="0"/>
                          <a:ea typeface="华文中宋" panose="02010600040101010101" pitchFamily="2" charset="-122"/>
                        </a:rPr>
                        <a:t>年深度伪造报告法案》</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extLst>
                  <a:ext uri="{0D108BD9-81ED-4DB2-BD59-A6C34878D82A}">
                    <a16:rowId xmlns:a16="http://schemas.microsoft.com/office/drawing/2014/main" val="10003"/>
                  </a:ext>
                </a:extLst>
              </a:tr>
              <a:tr h="279400">
                <a:tc>
                  <a:txBody>
                    <a:bodyPr/>
                    <a:lstStyle/>
                    <a:p>
                      <a:pPr algn="ctr">
                        <a:lnSpc>
                          <a:spcPts val="2200"/>
                        </a:lnSpc>
                        <a:spcAft>
                          <a:spcPts val="0"/>
                        </a:spcAft>
                      </a:pPr>
                      <a:r>
                        <a:rPr lang="en-US" sz="1200" kern="100" baseline="0" dirty="0">
                          <a:effectLst/>
                          <a:latin typeface="Times New Roman" panose="02020603050405020304" pitchFamily="18" charset="0"/>
                          <a:ea typeface="华文中宋" panose="02010600040101010101" pitchFamily="2" charset="-122"/>
                        </a:rPr>
                        <a:t>2019/05</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ctr">
                        <a:lnSpc>
                          <a:spcPts val="2200"/>
                        </a:lnSpc>
                        <a:spcAft>
                          <a:spcPts val="0"/>
                        </a:spcAft>
                      </a:pPr>
                      <a:r>
                        <a:rPr lang="zh-CN" sz="1200" kern="100" baseline="0" dirty="0">
                          <a:effectLst/>
                          <a:latin typeface="Times New Roman" panose="02020603050405020304" pitchFamily="18" charset="0"/>
                          <a:ea typeface="华文中宋" panose="02010600040101010101" pitchFamily="2" charset="-122"/>
                        </a:rPr>
                        <a:t>新加坡</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just">
                        <a:lnSpc>
                          <a:spcPts val="2200"/>
                        </a:lnSpc>
                        <a:spcAft>
                          <a:spcPts val="0"/>
                        </a:spcAft>
                      </a:pPr>
                      <a:r>
                        <a:rPr lang="zh-CN" sz="1200" kern="100" baseline="0" dirty="0">
                          <a:effectLst/>
                          <a:latin typeface="Times New Roman" panose="02020603050405020304" pitchFamily="18" charset="0"/>
                          <a:ea typeface="华文中宋" panose="02010600040101010101" pitchFamily="2" charset="-122"/>
                        </a:rPr>
                        <a:t>《防止网络虚假信息和网络操纵法案》</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extLst>
                  <a:ext uri="{0D108BD9-81ED-4DB2-BD59-A6C34878D82A}">
                    <a16:rowId xmlns:a16="http://schemas.microsoft.com/office/drawing/2014/main" val="10004"/>
                  </a:ext>
                </a:extLst>
              </a:tr>
              <a:tr h="279400">
                <a:tc>
                  <a:txBody>
                    <a:bodyPr/>
                    <a:lstStyle/>
                    <a:p>
                      <a:pPr algn="ctr">
                        <a:lnSpc>
                          <a:spcPts val="2200"/>
                        </a:lnSpc>
                        <a:spcAft>
                          <a:spcPts val="0"/>
                        </a:spcAft>
                      </a:pPr>
                      <a:r>
                        <a:rPr lang="en-US" sz="1200" kern="100" baseline="0">
                          <a:effectLst/>
                          <a:latin typeface="Times New Roman" panose="02020603050405020304" pitchFamily="18" charset="0"/>
                          <a:ea typeface="华文中宋" panose="02010600040101010101" pitchFamily="2" charset="-122"/>
                        </a:rPr>
                        <a:t>2019/01</a:t>
                      </a:r>
                      <a:endParaRPr lang="zh-CN" sz="900" kern="100" baseline="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ctr">
                        <a:lnSpc>
                          <a:spcPts val="2200"/>
                        </a:lnSpc>
                        <a:spcAft>
                          <a:spcPts val="0"/>
                        </a:spcAft>
                      </a:pPr>
                      <a:r>
                        <a:rPr lang="zh-CN" sz="1200" kern="100" baseline="0">
                          <a:effectLst/>
                          <a:latin typeface="Times New Roman" panose="02020603050405020304" pitchFamily="18" charset="0"/>
                          <a:ea typeface="华文中宋" panose="02010600040101010101" pitchFamily="2" charset="-122"/>
                        </a:rPr>
                        <a:t>美国</a:t>
                      </a:r>
                      <a:endParaRPr lang="zh-CN" sz="900" kern="100" baseline="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just">
                        <a:lnSpc>
                          <a:spcPts val="2200"/>
                        </a:lnSpc>
                        <a:spcAft>
                          <a:spcPts val="0"/>
                        </a:spcAft>
                      </a:pPr>
                      <a:r>
                        <a:rPr lang="zh-CN" sz="1200" kern="100" baseline="0" dirty="0">
                          <a:effectLst/>
                          <a:latin typeface="Times New Roman" panose="02020603050405020304" pitchFamily="18" charset="0"/>
                          <a:ea typeface="华文中宋" panose="02010600040101010101" pitchFamily="2" charset="-122"/>
                        </a:rPr>
                        <a:t>《国家如何应对深度伪造乱象》</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extLst>
                  <a:ext uri="{0D108BD9-81ED-4DB2-BD59-A6C34878D82A}">
                    <a16:rowId xmlns:a16="http://schemas.microsoft.com/office/drawing/2014/main" val="10005"/>
                  </a:ext>
                </a:extLst>
              </a:tr>
              <a:tr h="279400">
                <a:tc>
                  <a:txBody>
                    <a:bodyPr/>
                    <a:lstStyle/>
                    <a:p>
                      <a:pPr algn="ctr">
                        <a:lnSpc>
                          <a:spcPts val="2200"/>
                        </a:lnSpc>
                        <a:spcAft>
                          <a:spcPts val="0"/>
                        </a:spcAft>
                      </a:pPr>
                      <a:r>
                        <a:rPr lang="en-US" sz="1200" kern="100" baseline="0">
                          <a:effectLst/>
                          <a:latin typeface="Times New Roman" panose="02020603050405020304" pitchFamily="18" charset="0"/>
                          <a:ea typeface="华文中宋" panose="02010600040101010101" pitchFamily="2" charset="-122"/>
                        </a:rPr>
                        <a:t>2018/09</a:t>
                      </a:r>
                      <a:endParaRPr lang="zh-CN" sz="900" kern="100" baseline="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ctr">
                        <a:lnSpc>
                          <a:spcPts val="2200"/>
                        </a:lnSpc>
                        <a:spcAft>
                          <a:spcPts val="0"/>
                        </a:spcAft>
                      </a:pPr>
                      <a:r>
                        <a:rPr lang="zh-CN" sz="1200" kern="100" baseline="0" dirty="0">
                          <a:effectLst/>
                          <a:latin typeface="Times New Roman" panose="02020603050405020304" pitchFamily="18" charset="0"/>
                          <a:ea typeface="华文中宋" panose="02010600040101010101" pitchFamily="2" charset="-122"/>
                        </a:rPr>
                        <a:t>欧盟</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tc>
                  <a:txBody>
                    <a:bodyPr/>
                    <a:lstStyle/>
                    <a:p>
                      <a:pPr algn="just">
                        <a:lnSpc>
                          <a:spcPts val="1800"/>
                        </a:lnSpc>
                        <a:spcAft>
                          <a:spcPts val="0"/>
                        </a:spcAft>
                      </a:pPr>
                      <a:r>
                        <a:rPr lang="zh-CN" sz="1200" kern="100" baseline="0" dirty="0">
                          <a:effectLst/>
                          <a:latin typeface="Times New Roman" panose="02020603050405020304" pitchFamily="18" charset="0"/>
                          <a:ea typeface="华文中宋" panose="02010600040101010101" pitchFamily="2" charset="-122"/>
                        </a:rPr>
                        <a:t>《反虚假信息行为准则》</a:t>
                      </a:r>
                      <a:endParaRPr lang="zh-CN" sz="900" kern="100" baseline="0" dirty="0">
                        <a:effectLst/>
                        <a:latin typeface="Times New Roman" panose="02020603050405020304" pitchFamily="18" charset="0"/>
                        <a:ea typeface="华文中宋" panose="02010600040101010101" pitchFamily="2" charset="-122"/>
                      </a:endParaRPr>
                    </a:p>
                  </a:txBody>
                  <a:tcPr marL="68594" marR="68594" marT="0" marB="0" anchor="ctr"/>
                </a:tc>
                <a:extLst>
                  <a:ext uri="{0D108BD9-81ED-4DB2-BD59-A6C34878D82A}">
                    <a16:rowId xmlns:a16="http://schemas.microsoft.com/office/drawing/2014/main" val="10006"/>
                  </a:ext>
                </a:extLst>
              </a:tr>
            </a:tbl>
          </a:graphicData>
        </a:graphic>
      </p:graphicFrame>
      <p:sp>
        <p:nvSpPr>
          <p:cNvPr id="25" name="圆角矩形 6">
            <a:extLst>
              <a:ext uri="{FF2B5EF4-FFF2-40B4-BE49-F238E27FC236}">
                <a16:creationId xmlns:a16="http://schemas.microsoft.com/office/drawing/2014/main" id="{AF09F124-1F24-4D04-8B10-BFADE3F70378}"/>
              </a:ext>
            </a:extLst>
          </p:cNvPr>
          <p:cNvSpPr>
            <a:spLocks noChangeArrowheads="1"/>
          </p:cNvSpPr>
          <p:nvPr/>
        </p:nvSpPr>
        <p:spPr bwMode="auto">
          <a:xfrm>
            <a:off x="655865" y="6200942"/>
            <a:ext cx="10872787" cy="484188"/>
          </a:xfrm>
          <a:prstGeom prst="roundRect">
            <a:avLst>
              <a:gd name="adj" fmla="val 16667"/>
            </a:avLst>
          </a:prstGeom>
          <a:solidFill>
            <a:srgbClr val="F2F2F2"/>
          </a:solidFill>
          <a:ln w="19050" algn="ctr">
            <a:solidFill>
              <a:srgbClr val="C00000"/>
            </a:solidFill>
            <a:prstDash val="dash"/>
            <a:round/>
            <a:headEnd/>
            <a:tailEnd type="none" w="med"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FF0000"/>
              </a:buClr>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如何抵御</a:t>
            </a:r>
            <a:r>
              <a:rPr kumimoji="1" lang="en-US" altLang="zh-CN" sz="2800" b="1"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DeepFake</a:t>
            </a:r>
            <a:r>
              <a:rPr kumimoji="1"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的安全威胁，已经成为重要的课题</a:t>
            </a:r>
            <a:endParaRPr kumimoji="1"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p:txBody>
      </p:sp>
      <p:pic>
        <p:nvPicPr>
          <p:cNvPr id="30" name="Picture 51" descr="抖音酷到爆的句子适合发抖音的句子-不会玩">
            <a:extLst>
              <a:ext uri="{FF2B5EF4-FFF2-40B4-BE49-F238E27FC236}">
                <a16:creationId xmlns:a16="http://schemas.microsoft.com/office/drawing/2014/main" id="{257BA484-2E1A-43A6-9152-CDF0CB1267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5518817" y="5206025"/>
            <a:ext cx="647205" cy="69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57" descr="详情">
            <a:extLst>
              <a:ext uri="{FF2B5EF4-FFF2-40B4-BE49-F238E27FC236}">
                <a16:creationId xmlns:a16="http://schemas.microsoft.com/office/drawing/2014/main" id="{8C80F149-4913-40BF-80FB-4E3479F93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820" b="19114"/>
          <a:stretch/>
        </p:blipFill>
        <p:spPr bwMode="auto">
          <a:xfrm>
            <a:off x="6138307" y="5261121"/>
            <a:ext cx="505733" cy="6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30">
            <a:extLst>
              <a:ext uri="{FF2B5EF4-FFF2-40B4-BE49-F238E27FC236}">
                <a16:creationId xmlns:a16="http://schemas.microsoft.com/office/drawing/2014/main" id="{B026582F-9003-4C28-99C3-966635250C1F}"/>
              </a:ext>
            </a:extLst>
          </p:cNvPr>
          <p:cNvSpPr>
            <a:spLocks noChangeArrowheads="1"/>
          </p:cNvSpPr>
          <p:nvPr/>
        </p:nvSpPr>
        <p:spPr bwMode="auto">
          <a:xfrm>
            <a:off x="8832850" y="4150217"/>
            <a:ext cx="2881312" cy="1893888"/>
          </a:xfrm>
          <a:prstGeom prst="roundRect">
            <a:avLst>
              <a:gd name="adj" fmla="val 3398"/>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lIns="90000" anchor="ctr"/>
          <a:lstStyle>
            <a:lvl1pPr defTabSz="358775">
              <a:tabLst>
                <a:tab pos="361950" algn="l"/>
              </a:tabLst>
              <a:defRPr>
                <a:solidFill>
                  <a:schemeClr val="tx1"/>
                </a:solidFill>
                <a:latin typeface="Arial" panose="020B0604020202020204" pitchFamily="34" charset="0"/>
                <a:ea typeface="宋体" panose="02010600030101010101" pitchFamily="2" charset="-122"/>
              </a:defRPr>
            </a:lvl1pPr>
            <a:lvl2pPr marL="742950" indent="-285750" defTabSz="358775">
              <a:tabLst>
                <a:tab pos="361950" algn="l"/>
              </a:tabLst>
              <a:defRPr>
                <a:solidFill>
                  <a:schemeClr val="tx1"/>
                </a:solidFill>
                <a:latin typeface="Arial" panose="020B0604020202020204" pitchFamily="34" charset="0"/>
                <a:ea typeface="宋体" panose="02010600030101010101" pitchFamily="2" charset="-122"/>
              </a:defRPr>
            </a:lvl2pPr>
            <a:lvl3pPr marL="1143000" indent="-228600" defTabSz="358775">
              <a:tabLst>
                <a:tab pos="361950" algn="l"/>
              </a:tabLst>
              <a:defRPr>
                <a:solidFill>
                  <a:schemeClr val="tx1"/>
                </a:solidFill>
                <a:latin typeface="Arial" panose="020B0604020202020204" pitchFamily="34" charset="0"/>
                <a:ea typeface="宋体" panose="02010600030101010101" pitchFamily="2" charset="-122"/>
              </a:defRPr>
            </a:lvl3pPr>
            <a:lvl4pPr marL="1600200" indent="-228600" defTabSz="358775">
              <a:tabLst>
                <a:tab pos="361950" algn="l"/>
              </a:tabLst>
              <a:defRPr>
                <a:solidFill>
                  <a:schemeClr val="tx1"/>
                </a:solidFill>
                <a:latin typeface="Arial" panose="020B0604020202020204" pitchFamily="34" charset="0"/>
                <a:ea typeface="宋体" panose="02010600030101010101" pitchFamily="2" charset="-122"/>
              </a:defRPr>
            </a:lvl4pPr>
            <a:lvl5pPr marL="2057400" indent="-228600" defTabSz="358775">
              <a:tabLst>
                <a:tab pos="361950" algn="l"/>
              </a:tabLst>
              <a:defRPr>
                <a:solidFill>
                  <a:schemeClr val="tx1"/>
                </a:solidFill>
                <a:latin typeface="Arial" panose="020B0604020202020204" pitchFamily="34" charset="0"/>
                <a:ea typeface="宋体" panose="02010600030101010101" pitchFamily="2" charset="-122"/>
              </a:defRPr>
            </a:lvl5pPr>
            <a:lvl6pPr marL="2514600" indent="-228600" defTabSz="358775" eaLnBrk="0" fontAlgn="base" hangingPunct="0">
              <a:spcBef>
                <a:spcPct val="0"/>
              </a:spcBef>
              <a:spcAft>
                <a:spcPct val="0"/>
              </a:spcAft>
              <a:tabLst>
                <a:tab pos="361950" algn="l"/>
              </a:tabLst>
              <a:defRPr>
                <a:solidFill>
                  <a:schemeClr val="tx1"/>
                </a:solidFill>
                <a:latin typeface="Arial" panose="020B0604020202020204" pitchFamily="34" charset="0"/>
                <a:ea typeface="宋体" panose="02010600030101010101" pitchFamily="2" charset="-122"/>
              </a:defRPr>
            </a:lvl6pPr>
            <a:lvl7pPr marL="2971800" indent="-228600" defTabSz="358775" eaLnBrk="0" fontAlgn="base" hangingPunct="0">
              <a:spcBef>
                <a:spcPct val="0"/>
              </a:spcBef>
              <a:spcAft>
                <a:spcPct val="0"/>
              </a:spcAft>
              <a:tabLst>
                <a:tab pos="361950" algn="l"/>
              </a:tabLst>
              <a:defRPr>
                <a:solidFill>
                  <a:schemeClr val="tx1"/>
                </a:solidFill>
                <a:latin typeface="Arial" panose="020B0604020202020204" pitchFamily="34" charset="0"/>
                <a:ea typeface="宋体" panose="02010600030101010101" pitchFamily="2" charset="-122"/>
              </a:defRPr>
            </a:lvl7pPr>
            <a:lvl8pPr marL="3429000" indent="-228600" defTabSz="358775" eaLnBrk="0" fontAlgn="base" hangingPunct="0">
              <a:spcBef>
                <a:spcPct val="0"/>
              </a:spcBef>
              <a:spcAft>
                <a:spcPct val="0"/>
              </a:spcAft>
              <a:tabLst>
                <a:tab pos="361950" algn="l"/>
              </a:tabLst>
              <a:defRPr>
                <a:solidFill>
                  <a:schemeClr val="tx1"/>
                </a:solidFill>
                <a:latin typeface="Arial" panose="020B0604020202020204" pitchFamily="34" charset="0"/>
                <a:ea typeface="宋体" panose="02010600030101010101" pitchFamily="2" charset="-122"/>
              </a:defRPr>
            </a:lvl8pPr>
            <a:lvl9pPr marL="3886200" indent="-228600" defTabSz="358775" eaLnBrk="0" fontAlgn="base" hangingPunct="0">
              <a:spcBef>
                <a:spcPct val="0"/>
              </a:spcBef>
              <a:spcAft>
                <a:spcPct val="0"/>
              </a:spcAft>
              <a:tabLst>
                <a:tab pos="361950" algn="l"/>
              </a:tabLst>
              <a:defRPr>
                <a:solidFill>
                  <a:schemeClr val="tx1"/>
                </a:solidFill>
                <a:latin typeface="Arial" panose="020B0604020202020204" pitchFamily="34" charset="0"/>
                <a:ea typeface="宋体" panose="02010600030101010101" pitchFamily="2" charset="-122"/>
              </a:defRPr>
            </a:lvl9pPr>
          </a:lstStyle>
          <a:p>
            <a:pPr marL="0" marR="0" lvl="0" indent="0" algn="just" defTabSz="358775" rtl="0" eaLnBrk="0" fontAlgn="base" latinLnBrk="0" hangingPunct="0">
              <a:lnSpc>
                <a:spcPct val="100000"/>
              </a:lnSpc>
              <a:spcBef>
                <a:spcPct val="0"/>
              </a:spcBef>
              <a:spcAft>
                <a:spcPct val="0"/>
              </a:spcAft>
              <a:buClr>
                <a:srgbClr val="000000"/>
              </a:buClr>
              <a:buSzTx/>
              <a:buFontTx/>
              <a:buNone/>
              <a:tabLst>
                <a:tab pos="361950" algn="l"/>
              </a:tabLst>
              <a:defRPr/>
            </a:pPr>
            <a:r>
              <a:rPr kumimoji="0" lang="zh-CN" altLang="en-US"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视频</a:t>
            </a:r>
            <a:r>
              <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358775" rtl="0" eaLnBrk="0" fontAlgn="base" latinLnBrk="0" hangingPunct="0">
              <a:lnSpc>
                <a:spcPct val="100000"/>
              </a:lnSpc>
              <a:spcBef>
                <a:spcPct val="0"/>
              </a:spcBef>
              <a:spcAft>
                <a:spcPct val="0"/>
              </a:spcAft>
              <a:buClr>
                <a:srgbClr val="000000"/>
              </a:buClr>
              <a:buSzTx/>
              <a:buFont typeface="Wingdings" panose="05000000000000000000" pitchFamily="2" charset="2"/>
              <a:buChar char="ü"/>
              <a:tabLst>
                <a:tab pos="361950" algn="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信息量</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大</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358775" rtl="0" eaLnBrk="0" fontAlgn="base" latinLnBrk="0" hangingPunct="0">
              <a:lnSpc>
                <a:spcPct val="100000"/>
              </a:lnSpc>
              <a:spcBef>
                <a:spcPct val="0"/>
              </a:spcBef>
              <a:spcAft>
                <a:spcPct val="0"/>
              </a:spcAft>
              <a:buClr>
                <a:srgbClr val="000000"/>
              </a:buClr>
              <a:buSzTx/>
              <a:buFont typeface="Wingdings" panose="05000000000000000000" pitchFamily="2" charset="2"/>
              <a:buChar char="ü"/>
              <a:tabLst>
                <a:tab pos="361950" algn="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视觉体验</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佳</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358775" rtl="0" eaLnBrk="0" fontAlgn="base" latinLnBrk="0" hangingPunct="0">
              <a:lnSpc>
                <a:spcPct val="100000"/>
              </a:lnSpc>
              <a:spcBef>
                <a:spcPct val="0"/>
              </a:spcBef>
              <a:spcAft>
                <a:spcPct val="0"/>
              </a:spcAft>
              <a:buClr>
                <a:srgbClr val="000000"/>
              </a:buClr>
              <a:buSzTx/>
              <a:buFont typeface="Wingdings" panose="05000000000000000000" pitchFamily="2" charset="2"/>
              <a:buChar char="ü"/>
              <a:tabLst>
                <a:tab pos="361950" algn="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内容</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立体</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358775" rtl="0" eaLnBrk="0" fontAlgn="base" latinLnBrk="0" hangingPunct="0">
              <a:lnSpc>
                <a:spcPct val="100000"/>
              </a:lnSpc>
              <a:spcBef>
                <a:spcPct val="0"/>
              </a:spcBef>
              <a:spcAft>
                <a:spcPct val="0"/>
              </a:spcAft>
              <a:buClr>
                <a:srgbClr val="000000"/>
              </a:buClr>
              <a:buSzTx/>
              <a:buFont typeface="Wingdings" panose="05000000000000000000" pitchFamily="2" charset="2"/>
              <a:buChar char="ü"/>
              <a:tabLst>
                <a:tab pos="361950" algn="l"/>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适用于</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碎片化</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应用场景，更易被用户接受</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3" name="AutoShape 30">
            <a:extLst>
              <a:ext uri="{FF2B5EF4-FFF2-40B4-BE49-F238E27FC236}">
                <a16:creationId xmlns:a16="http://schemas.microsoft.com/office/drawing/2014/main" id="{E4510C0E-7A00-40ED-A4D9-1E1244792968}"/>
              </a:ext>
            </a:extLst>
          </p:cNvPr>
          <p:cNvSpPr>
            <a:spLocks noChangeArrowheads="1"/>
          </p:cNvSpPr>
          <p:nvPr/>
        </p:nvSpPr>
        <p:spPr bwMode="auto">
          <a:xfrm>
            <a:off x="5418831" y="4145454"/>
            <a:ext cx="2017931" cy="1893888"/>
          </a:xfrm>
          <a:prstGeom prst="roundRect">
            <a:avLst>
              <a:gd name="adj" fmla="val 3398"/>
            </a:avLst>
          </a:prstGeom>
          <a:noFill/>
          <a:ln w="158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0000" anchor="ctr"/>
          <a:lstStyle>
            <a:lvl1pPr defTabSz="358775">
              <a:tabLst>
                <a:tab pos="361950" algn="l"/>
              </a:tabLst>
              <a:defRPr>
                <a:solidFill>
                  <a:schemeClr val="tx1"/>
                </a:solidFill>
                <a:latin typeface="Arial" panose="020B0604020202020204" pitchFamily="34" charset="0"/>
                <a:ea typeface="宋体" panose="02010600030101010101" pitchFamily="2" charset="-122"/>
              </a:defRPr>
            </a:lvl1pPr>
            <a:lvl2pPr marL="742950" indent="-285750" defTabSz="358775">
              <a:tabLst>
                <a:tab pos="361950" algn="l"/>
              </a:tabLst>
              <a:defRPr>
                <a:solidFill>
                  <a:schemeClr val="tx1"/>
                </a:solidFill>
                <a:latin typeface="Arial" panose="020B0604020202020204" pitchFamily="34" charset="0"/>
                <a:ea typeface="宋体" panose="02010600030101010101" pitchFamily="2" charset="-122"/>
              </a:defRPr>
            </a:lvl2pPr>
            <a:lvl3pPr marL="1143000" indent="-228600" defTabSz="358775">
              <a:tabLst>
                <a:tab pos="361950" algn="l"/>
              </a:tabLst>
              <a:defRPr>
                <a:solidFill>
                  <a:schemeClr val="tx1"/>
                </a:solidFill>
                <a:latin typeface="Arial" panose="020B0604020202020204" pitchFamily="34" charset="0"/>
                <a:ea typeface="宋体" panose="02010600030101010101" pitchFamily="2" charset="-122"/>
              </a:defRPr>
            </a:lvl3pPr>
            <a:lvl4pPr marL="1600200" indent="-228600" defTabSz="358775">
              <a:tabLst>
                <a:tab pos="361950" algn="l"/>
              </a:tabLst>
              <a:defRPr>
                <a:solidFill>
                  <a:schemeClr val="tx1"/>
                </a:solidFill>
                <a:latin typeface="Arial" panose="020B0604020202020204" pitchFamily="34" charset="0"/>
                <a:ea typeface="宋体" panose="02010600030101010101" pitchFamily="2" charset="-122"/>
              </a:defRPr>
            </a:lvl4pPr>
            <a:lvl5pPr marL="2057400" indent="-228600" defTabSz="358775">
              <a:tabLst>
                <a:tab pos="361950" algn="l"/>
              </a:tabLst>
              <a:defRPr>
                <a:solidFill>
                  <a:schemeClr val="tx1"/>
                </a:solidFill>
                <a:latin typeface="Arial" panose="020B0604020202020204" pitchFamily="34" charset="0"/>
                <a:ea typeface="宋体" panose="02010600030101010101" pitchFamily="2" charset="-122"/>
              </a:defRPr>
            </a:lvl5pPr>
            <a:lvl6pPr marL="2514600" indent="-228600" defTabSz="358775" eaLnBrk="0" fontAlgn="base" hangingPunct="0">
              <a:spcBef>
                <a:spcPct val="0"/>
              </a:spcBef>
              <a:spcAft>
                <a:spcPct val="0"/>
              </a:spcAft>
              <a:tabLst>
                <a:tab pos="361950" algn="l"/>
              </a:tabLst>
              <a:defRPr>
                <a:solidFill>
                  <a:schemeClr val="tx1"/>
                </a:solidFill>
                <a:latin typeface="Arial" panose="020B0604020202020204" pitchFamily="34" charset="0"/>
                <a:ea typeface="宋体" panose="02010600030101010101" pitchFamily="2" charset="-122"/>
              </a:defRPr>
            </a:lvl6pPr>
            <a:lvl7pPr marL="2971800" indent="-228600" defTabSz="358775" eaLnBrk="0" fontAlgn="base" hangingPunct="0">
              <a:spcBef>
                <a:spcPct val="0"/>
              </a:spcBef>
              <a:spcAft>
                <a:spcPct val="0"/>
              </a:spcAft>
              <a:tabLst>
                <a:tab pos="361950" algn="l"/>
              </a:tabLst>
              <a:defRPr>
                <a:solidFill>
                  <a:schemeClr val="tx1"/>
                </a:solidFill>
                <a:latin typeface="Arial" panose="020B0604020202020204" pitchFamily="34" charset="0"/>
                <a:ea typeface="宋体" panose="02010600030101010101" pitchFamily="2" charset="-122"/>
              </a:defRPr>
            </a:lvl7pPr>
            <a:lvl8pPr marL="3429000" indent="-228600" defTabSz="358775" eaLnBrk="0" fontAlgn="base" hangingPunct="0">
              <a:spcBef>
                <a:spcPct val="0"/>
              </a:spcBef>
              <a:spcAft>
                <a:spcPct val="0"/>
              </a:spcAft>
              <a:tabLst>
                <a:tab pos="361950" algn="l"/>
              </a:tabLst>
              <a:defRPr>
                <a:solidFill>
                  <a:schemeClr val="tx1"/>
                </a:solidFill>
                <a:latin typeface="Arial" panose="020B0604020202020204" pitchFamily="34" charset="0"/>
                <a:ea typeface="宋体" panose="02010600030101010101" pitchFamily="2" charset="-122"/>
              </a:defRPr>
            </a:lvl8pPr>
            <a:lvl9pPr marL="3886200" indent="-228600" defTabSz="358775" eaLnBrk="0" fontAlgn="base" hangingPunct="0">
              <a:spcBef>
                <a:spcPct val="0"/>
              </a:spcBef>
              <a:spcAft>
                <a:spcPct val="0"/>
              </a:spcAft>
              <a:tabLst>
                <a:tab pos="361950" algn="l"/>
              </a:tabLst>
              <a:defRPr>
                <a:solidFill>
                  <a:schemeClr val="tx1"/>
                </a:solidFill>
                <a:latin typeface="Arial" panose="020B0604020202020204" pitchFamily="34" charset="0"/>
                <a:ea typeface="宋体" panose="02010600030101010101" pitchFamily="2" charset="-122"/>
              </a:defRPr>
            </a:lvl9pPr>
          </a:lstStyle>
          <a:p>
            <a:pPr marL="0" marR="0" lvl="0" indent="0" algn="l" defTabSz="358775" rtl="0" eaLnBrk="0" fontAlgn="base" latinLnBrk="0" hangingPunct="0">
              <a:lnSpc>
                <a:spcPct val="100000"/>
              </a:lnSpc>
              <a:spcBef>
                <a:spcPct val="0"/>
              </a:spcBef>
              <a:spcAft>
                <a:spcPct val="0"/>
              </a:spcAft>
              <a:buClr>
                <a:srgbClr val="000000"/>
              </a:buClr>
              <a:buSzTx/>
              <a:buFontTx/>
              <a:buNone/>
              <a:tabLst>
                <a:tab pos="361950" algn="l"/>
              </a:tabLst>
              <a:defRPr/>
            </a:pPr>
            <a:endPar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4" name="AutoShape 10">
            <a:extLst>
              <a:ext uri="{FF2B5EF4-FFF2-40B4-BE49-F238E27FC236}">
                <a16:creationId xmlns:a16="http://schemas.microsoft.com/office/drawing/2014/main" id="{86607CEC-2BE5-42C2-BA50-34B6508E6D67}"/>
              </a:ext>
            </a:extLst>
          </p:cNvPr>
          <p:cNvSpPr>
            <a:spLocks noChangeArrowheads="1"/>
          </p:cNvSpPr>
          <p:nvPr/>
        </p:nvSpPr>
        <p:spPr bwMode="auto">
          <a:xfrm>
            <a:off x="7626350" y="4909042"/>
            <a:ext cx="1092200" cy="377825"/>
          </a:xfrm>
          <a:prstGeom prst="rightArrow">
            <a:avLst>
              <a:gd name="adj1" fmla="val 50000"/>
              <a:gd name="adj2" fmla="val 56054"/>
            </a:avLst>
          </a:prstGeom>
          <a:solidFill>
            <a:schemeClr val="bg2">
              <a:lumMod val="60000"/>
              <a:lumOff val="40000"/>
            </a:schemeClr>
          </a:solidFill>
          <a:ln w="9525">
            <a:solidFill>
              <a:schemeClr val="tx1"/>
            </a:solidFill>
            <a:miter lim="800000"/>
            <a:headEnd/>
            <a:tailEnd/>
          </a:ln>
        </p:spPr>
        <p:txBody>
          <a:bodyPr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Wingdings" panose="05000000000000000000" pitchFamily="2" charset="2"/>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Wingdings" panose="05000000000000000000" pitchFamily="2" charset="2"/>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Wingdings" panose="05000000000000000000" pitchFamily="2" charset="2"/>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Wingdings" panose="05000000000000000000" pitchFamily="2" charset="2"/>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Wingdings" panose="05000000000000000000" pitchFamily="2" charset="2"/>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华文中宋" panose="02010600040101010101" pitchFamily="2" charset="-122"/>
              <a:ea typeface="华文中宋" panose="02010600040101010101" pitchFamily="2" charset="-122"/>
              <a:cs typeface="+mn-cs"/>
              <a:sym typeface="Tahoma" panose="020B0604030504040204" pitchFamily="34" charset="0"/>
            </a:endParaRPr>
          </a:p>
        </p:txBody>
      </p:sp>
      <p:sp>
        <p:nvSpPr>
          <p:cNvPr id="35" name="矩形 28">
            <a:extLst>
              <a:ext uri="{FF2B5EF4-FFF2-40B4-BE49-F238E27FC236}">
                <a16:creationId xmlns:a16="http://schemas.microsoft.com/office/drawing/2014/main" id="{B0E1174C-BB8E-409D-993C-AAEE897CB8B0}"/>
              </a:ext>
            </a:extLst>
          </p:cNvPr>
          <p:cNvSpPr>
            <a:spLocks noChangeArrowheads="1"/>
          </p:cNvSpPr>
          <p:nvPr/>
        </p:nvSpPr>
        <p:spPr bwMode="auto">
          <a:xfrm>
            <a:off x="7510006" y="4328796"/>
            <a:ext cx="1210588" cy="154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20000"/>
              </a:lnSpc>
              <a:spcBef>
                <a:spcPct val="0"/>
              </a:spcBef>
              <a:spcAft>
                <a:spcPct val="0"/>
              </a:spcAft>
              <a:buClr>
                <a:srgbClr val="FF0000"/>
              </a:buClr>
              <a:buSzTx/>
              <a:buFontTx/>
              <a:buNone/>
              <a:tabLst/>
              <a:defRPr/>
            </a:pPr>
            <a:r>
              <a:rPr kumimoji="1"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ahoma" panose="020B0604030504040204" pitchFamily="34" charset="0"/>
              </a:rPr>
              <a:t>易篡改</a:t>
            </a:r>
            <a:endParaRPr kumimoji="1"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a:p>
            <a:pPr marL="0" marR="0" lvl="0" indent="0" algn="ctr" defTabSz="914400" rtl="0" eaLnBrk="0" fontAlgn="base" latinLnBrk="0" hangingPunct="0">
              <a:lnSpc>
                <a:spcPct val="120000"/>
              </a:lnSpc>
              <a:spcBef>
                <a:spcPct val="0"/>
              </a:spcBef>
              <a:spcAft>
                <a:spcPct val="0"/>
              </a:spcAft>
              <a:buClr>
                <a:srgbClr val="FF0000"/>
              </a:buClr>
              <a:buSzTx/>
              <a:buFontTx/>
              <a:buNone/>
              <a:tabLst/>
              <a:defRPr/>
            </a:pPr>
            <a:r>
              <a:rPr kumimoji="1"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ahoma" panose="020B0604030504040204" pitchFamily="34" charset="0"/>
              </a:rPr>
              <a:t>易复制</a:t>
            </a:r>
            <a:endParaRPr kumimoji="1"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a:p>
            <a:pPr marL="0" marR="0" lvl="0" indent="0" algn="ctr" defTabSz="914400" rtl="0" eaLnBrk="0" fontAlgn="base" latinLnBrk="0" hangingPunct="0">
              <a:lnSpc>
                <a:spcPct val="120000"/>
              </a:lnSpc>
              <a:spcBef>
                <a:spcPct val="0"/>
              </a:spcBef>
              <a:spcAft>
                <a:spcPct val="0"/>
              </a:spcAft>
              <a:buClr>
                <a:srgbClr val="FF0000"/>
              </a:buClr>
              <a:buSzTx/>
              <a:buFontTx/>
              <a:buNone/>
              <a:tabLst/>
              <a:defRPr/>
            </a:pPr>
            <a:endParaRPr kumimoji="1"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a:p>
            <a:pPr marL="0" marR="0" lvl="0" indent="0" algn="ctr" defTabSz="914400" rtl="0" eaLnBrk="0" fontAlgn="base" latinLnBrk="0" hangingPunct="0">
              <a:lnSpc>
                <a:spcPct val="120000"/>
              </a:lnSpc>
              <a:spcBef>
                <a:spcPct val="0"/>
              </a:spcBef>
              <a:spcAft>
                <a:spcPct val="0"/>
              </a:spcAft>
              <a:buClr>
                <a:srgbClr val="FF0000"/>
              </a:buClr>
              <a:buSzTx/>
              <a:buFontTx/>
              <a:buNone/>
              <a:tabLst/>
              <a:defRPr/>
            </a:pPr>
            <a:r>
              <a:rPr kumimoji="1"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ahoma" panose="020B0604030504040204" pitchFamily="34" charset="0"/>
              </a:rPr>
              <a:t>传播速度快</a:t>
            </a:r>
            <a:endParaRPr kumimoji="1"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a:p>
            <a:pPr marL="0" marR="0" lvl="0" indent="0" algn="ctr" defTabSz="914400" rtl="0" eaLnBrk="0" fontAlgn="base" latinLnBrk="0" hangingPunct="0">
              <a:lnSpc>
                <a:spcPct val="120000"/>
              </a:lnSpc>
              <a:spcBef>
                <a:spcPct val="0"/>
              </a:spcBef>
              <a:spcAft>
                <a:spcPct val="0"/>
              </a:spcAft>
              <a:buClr>
                <a:srgbClr val="FF0000"/>
              </a:buClr>
              <a:buSzTx/>
              <a:buFontTx/>
              <a:buNone/>
              <a:tabLst/>
              <a:defRPr/>
            </a:pPr>
            <a:r>
              <a:rPr kumimoji="1"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ahoma" panose="020B0604030504040204" pitchFamily="34" charset="0"/>
              </a:rPr>
              <a:t>影响范围广</a:t>
            </a:r>
            <a:endParaRPr kumimoji="1" lang="en-US" altLang="zh-CN" sz="1600" b="0" i="0" u="none" strike="noStrike" kern="1200" cap="none" spc="0" normalizeH="0" baseline="0" noProof="0" dirty="0">
              <a:ln>
                <a:noFill/>
              </a:ln>
              <a:solidFill>
                <a:srgbClr val="FF0000"/>
              </a:solidFill>
              <a:effectLst/>
              <a:uLnTx/>
              <a:uFillTx/>
              <a:latin typeface="华文中宋" panose="02010600040101010101" pitchFamily="2" charset="-122"/>
              <a:ea typeface="微软雅黑" panose="020B0503020204020204" pitchFamily="34" charset="-122"/>
              <a:cs typeface="Tahoma" panose="020B0604030504040204" pitchFamily="34" charset="0"/>
            </a:endParaRPr>
          </a:p>
        </p:txBody>
      </p:sp>
      <p:sp>
        <p:nvSpPr>
          <p:cNvPr id="36" name="矩形 2">
            <a:extLst>
              <a:ext uri="{FF2B5EF4-FFF2-40B4-BE49-F238E27FC236}">
                <a16:creationId xmlns:a16="http://schemas.microsoft.com/office/drawing/2014/main" id="{657F2B3D-7FC9-485C-80B2-D229C2432F8C}"/>
              </a:ext>
            </a:extLst>
          </p:cNvPr>
          <p:cNvSpPr>
            <a:spLocks noChangeArrowheads="1"/>
          </p:cNvSpPr>
          <p:nvPr/>
        </p:nvSpPr>
        <p:spPr bwMode="auto">
          <a:xfrm>
            <a:off x="477838" y="4099417"/>
            <a:ext cx="4968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ts val="1200"/>
              </a:spcAft>
              <a:buClrTx/>
              <a:buSzTx/>
              <a:buFontTx/>
              <a:buNone/>
              <a:tabLst/>
              <a:defRPr/>
            </a:pPr>
            <a:r>
              <a:rPr kumimoji="1"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相关法律法规</a:t>
            </a:r>
            <a:endParaRPr kumimoji="1" lang="en-US" altLang="zh-CN"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p:txBody>
      </p:sp>
      <p:pic>
        <p:nvPicPr>
          <p:cNvPr id="37" name="Picture 2">
            <a:extLst>
              <a:ext uri="{FF2B5EF4-FFF2-40B4-BE49-F238E27FC236}">
                <a16:creationId xmlns:a16="http://schemas.microsoft.com/office/drawing/2014/main" id="{2BF062BC-4E92-4C7F-B17E-9C6DA8FC9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0898" y="1800239"/>
            <a:ext cx="2768579" cy="1821994"/>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77ECEC17-8A52-4D5B-A0D6-F371D680CC25}"/>
              </a:ext>
            </a:extLst>
          </p:cNvPr>
          <p:cNvSpPr txBox="1"/>
          <p:nvPr/>
        </p:nvSpPr>
        <p:spPr>
          <a:xfrm>
            <a:off x="1068848" y="3576197"/>
            <a:ext cx="298178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蔡英文被</a:t>
            </a:r>
            <a:r>
              <a:rPr kumimoji="0" lang="en-US" altLang="zh-CN"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AI</a:t>
            </a:r>
            <a:r>
              <a:rPr kumimoji="0" lang="zh-CN" altLang="en-US"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软件换脸</a:t>
            </a:r>
            <a:endParaRPr kumimoji="0" lang="en-US" altLang="zh-CN"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引发社会舆论</a:t>
            </a:r>
          </a:p>
        </p:txBody>
      </p:sp>
      <p:sp>
        <p:nvSpPr>
          <p:cNvPr id="39" name="文本框 38">
            <a:extLst>
              <a:ext uri="{FF2B5EF4-FFF2-40B4-BE49-F238E27FC236}">
                <a16:creationId xmlns:a16="http://schemas.microsoft.com/office/drawing/2014/main" id="{43065179-FB04-4066-9A13-403F049F1249}"/>
              </a:ext>
            </a:extLst>
          </p:cNvPr>
          <p:cNvSpPr txBox="1"/>
          <p:nvPr/>
        </p:nvSpPr>
        <p:spPr>
          <a:xfrm>
            <a:off x="4765610" y="3622234"/>
            <a:ext cx="288131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特朗普转发拜登丑化视频</a:t>
            </a:r>
            <a:endParaRPr kumimoji="0" lang="en-US" altLang="zh-CN"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影响美国大选</a:t>
            </a:r>
          </a:p>
        </p:txBody>
      </p:sp>
      <p:pic>
        <p:nvPicPr>
          <p:cNvPr id="40" name="Picture 6">
            <a:extLst>
              <a:ext uri="{FF2B5EF4-FFF2-40B4-BE49-F238E27FC236}">
                <a16:creationId xmlns:a16="http://schemas.microsoft.com/office/drawing/2014/main" id="{15BA06B2-D722-4090-BCFB-C190C63D5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1833675"/>
            <a:ext cx="2991363" cy="1703768"/>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40">
            <a:extLst>
              <a:ext uri="{FF2B5EF4-FFF2-40B4-BE49-F238E27FC236}">
                <a16:creationId xmlns:a16="http://schemas.microsoft.com/office/drawing/2014/main" id="{E0A29473-7A14-420D-8425-F9DBE3F17808}"/>
              </a:ext>
            </a:extLst>
          </p:cNvPr>
          <p:cNvSpPr txBox="1"/>
          <p:nvPr/>
        </p:nvSpPr>
        <p:spPr>
          <a:xfrm>
            <a:off x="7817295" y="3523810"/>
            <a:ext cx="354182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美国大选期间，互联网伪造视频数量增长</a:t>
            </a:r>
            <a:r>
              <a:rPr kumimoji="0" lang="en-US" altLang="zh-CN"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20 </a:t>
            </a:r>
            <a:r>
              <a:rPr kumimoji="0" lang="zh-CN" altLang="en-US"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倍，</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攻击对象</a:t>
            </a:r>
            <a:r>
              <a:rPr kumimoji="0" lang="en-US" altLang="zh-CN"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60%</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针对重点政客</a:t>
            </a:r>
          </a:p>
        </p:txBody>
      </p:sp>
      <p:pic>
        <p:nvPicPr>
          <p:cNvPr id="42" name="Picture 8">
            <a:extLst>
              <a:ext uri="{FF2B5EF4-FFF2-40B4-BE49-F238E27FC236}">
                <a16:creationId xmlns:a16="http://schemas.microsoft.com/office/drawing/2014/main" id="{62C42285-7310-44AD-B1A8-FDE135197D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973"/>
          <a:stretch/>
        </p:blipFill>
        <p:spPr bwMode="auto">
          <a:xfrm flipH="1">
            <a:off x="5514127" y="4248775"/>
            <a:ext cx="1807511" cy="85756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a:extLst>
              <a:ext uri="{FF2B5EF4-FFF2-40B4-BE49-F238E27FC236}">
                <a16:creationId xmlns:a16="http://schemas.microsoft.com/office/drawing/2014/main" id="{4FB11D3A-9D47-42ED-BD8E-B82DC905FBEA}"/>
              </a:ext>
            </a:extLst>
          </p:cNvPr>
          <p:cNvPicPr>
            <a:picLocks noChangeAspect="1" noChangeArrowheads="1"/>
          </p:cNvPicPr>
          <p:nvPr/>
        </p:nvPicPr>
        <p:blipFill rotWithShape="1">
          <a:blip r:embed="rId8">
            <a:clrChange>
              <a:clrFrom>
                <a:srgbClr val="F7F6F4"/>
              </a:clrFrom>
              <a:clrTo>
                <a:srgbClr val="F7F6F4">
                  <a:alpha val="0"/>
                </a:srgbClr>
              </a:clrTo>
            </a:clrChange>
            <a:extLst>
              <a:ext uri="{28A0092B-C50C-407E-A947-70E740481C1C}">
                <a14:useLocalDpi xmlns:a14="http://schemas.microsoft.com/office/drawing/2010/main" val="0"/>
              </a:ext>
            </a:extLst>
          </a:blip>
          <a:srcRect r="60497"/>
          <a:stretch/>
        </p:blipFill>
        <p:spPr bwMode="auto">
          <a:xfrm>
            <a:off x="6734698" y="5252232"/>
            <a:ext cx="702064" cy="540493"/>
          </a:xfrm>
          <a:prstGeom prst="rect">
            <a:avLst/>
          </a:prstGeom>
          <a:noFill/>
          <a:extLst>
            <a:ext uri="{909E8E84-426E-40DD-AFC4-6F175D3DCCD1}">
              <a14:hiddenFill xmlns:a14="http://schemas.microsoft.com/office/drawing/2010/main">
                <a:solidFill>
                  <a:srgbClr val="FFFFFF"/>
                </a:solidFill>
              </a14:hiddenFill>
            </a:ext>
          </a:extLst>
        </p:spPr>
      </p:pic>
      <p:pic>
        <p:nvPicPr>
          <p:cNvPr id="44" name="图片 43">
            <a:extLst>
              <a:ext uri="{FF2B5EF4-FFF2-40B4-BE49-F238E27FC236}">
                <a16:creationId xmlns:a16="http://schemas.microsoft.com/office/drawing/2014/main" id="{8AC01D73-0213-4CC3-BC34-FD7FDD482DD3}"/>
              </a:ext>
            </a:extLst>
          </p:cNvPr>
          <p:cNvPicPr>
            <a:picLocks noChangeAspect="1"/>
          </p:cNvPicPr>
          <p:nvPr/>
        </p:nvPicPr>
        <p:blipFill>
          <a:blip r:embed="rId9"/>
          <a:stretch>
            <a:fillRect/>
          </a:stretch>
        </p:blipFill>
        <p:spPr>
          <a:xfrm>
            <a:off x="1070454" y="1800240"/>
            <a:ext cx="3150549" cy="1821994"/>
          </a:xfrm>
          <a:prstGeom prst="rect">
            <a:avLst/>
          </a:prstGeom>
        </p:spPr>
      </p:pic>
    </p:spTree>
    <p:extLst>
      <p:ext uri="{BB962C8B-B14F-4D97-AF65-F5344CB8AC3E}">
        <p14:creationId xmlns:p14="http://schemas.microsoft.com/office/powerpoint/2010/main" val="2251792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BD8FED14-2FBB-4D9C-8D30-BA3E4738B7B4}"/>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安全威胁</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23" name="矩形: 圆角 30">
            <a:extLst>
              <a:ext uri="{FF2B5EF4-FFF2-40B4-BE49-F238E27FC236}">
                <a16:creationId xmlns:a16="http://schemas.microsoft.com/office/drawing/2014/main" id="{C9631716-0EF2-47F2-BD9D-4C0DA2000B92}"/>
              </a:ext>
            </a:extLst>
          </p:cNvPr>
          <p:cNvSpPr/>
          <p:nvPr/>
        </p:nvSpPr>
        <p:spPr>
          <a:xfrm>
            <a:off x="807570" y="2218121"/>
            <a:ext cx="10617378" cy="3895607"/>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文本框 23">
            <a:extLst>
              <a:ext uri="{FF2B5EF4-FFF2-40B4-BE49-F238E27FC236}">
                <a16:creationId xmlns:a16="http://schemas.microsoft.com/office/drawing/2014/main" id="{1EAFBB37-B310-4070-AEE9-1827A14A39F5}"/>
              </a:ext>
            </a:extLst>
          </p:cNvPr>
          <p:cNvSpPr txBox="1"/>
          <p:nvPr/>
        </p:nvSpPr>
        <p:spPr>
          <a:xfrm>
            <a:off x="350225" y="855627"/>
            <a:ext cx="11341374"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         </a:t>
            </a:r>
            <a:r>
              <a:rPr kumimoji="0" lang="en-US" altLang="zh-CN" sz="2800" b="1"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DeepFake</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威胁</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：从认知领域作战、心理攻防战出发影响作战行动、抹黑国家领导人、传递虚假信息、引导舆论，给国家的军事、政治和社会稳定等带来安全威胁。</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BD111E82-4279-454F-966E-CAF6D40C52DF}"/>
              </a:ext>
            </a:extLst>
          </p:cNvPr>
          <p:cNvSpPr txBox="1"/>
          <p:nvPr/>
        </p:nvSpPr>
        <p:spPr>
          <a:xfrm>
            <a:off x="3758894" y="5489913"/>
            <a:ext cx="213784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伪造奥巴马辱骂特朗普</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影响国家政治稳定</a:t>
            </a:r>
          </a:p>
        </p:txBody>
      </p:sp>
      <p:pic>
        <p:nvPicPr>
          <p:cNvPr id="30" name="Picture 2" descr="大数据时代的军事情报处理有哪些变化？ - 豆沙文学小说| 微信公众号文章阅读- WeMP">
            <a:extLst>
              <a:ext uri="{FF2B5EF4-FFF2-40B4-BE49-F238E27FC236}">
                <a16:creationId xmlns:a16="http://schemas.microsoft.com/office/drawing/2014/main" id="{DFAC1C21-B18F-41C9-B55B-817BC54AF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205" y="2307097"/>
            <a:ext cx="2154006" cy="116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
            <a:extLst>
              <a:ext uri="{FF2B5EF4-FFF2-40B4-BE49-F238E27FC236}">
                <a16:creationId xmlns:a16="http://schemas.microsoft.com/office/drawing/2014/main" id="{D86E8EE5-1DAA-49C0-B14F-D08F2B187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7596" y="2279318"/>
            <a:ext cx="2154006" cy="116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1">
            <a:extLst>
              <a:ext uri="{FF2B5EF4-FFF2-40B4-BE49-F238E27FC236}">
                <a16:creationId xmlns:a16="http://schemas.microsoft.com/office/drawing/2014/main" id="{4394CD0C-CDA5-4EE7-A957-E3DBF867267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802720" y="2315115"/>
            <a:ext cx="2154006" cy="1165170"/>
          </a:xfrm>
          <a:prstGeom prst="rect">
            <a:avLst/>
          </a:prstGeom>
        </p:spPr>
      </p:pic>
      <p:pic>
        <p:nvPicPr>
          <p:cNvPr id="33" name="图片 32">
            <a:extLst>
              <a:ext uri="{FF2B5EF4-FFF2-40B4-BE49-F238E27FC236}">
                <a16:creationId xmlns:a16="http://schemas.microsoft.com/office/drawing/2014/main" id="{48EA4DF3-94AA-4302-81D7-DE66866E541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67596" y="4245615"/>
            <a:ext cx="2154006" cy="1194837"/>
          </a:xfrm>
          <a:prstGeom prst="rect">
            <a:avLst/>
          </a:prstGeom>
        </p:spPr>
      </p:pic>
      <p:sp>
        <p:nvSpPr>
          <p:cNvPr id="34" name="文本框 33">
            <a:extLst>
              <a:ext uri="{FF2B5EF4-FFF2-40B4-BE49-F238E27FC236}">
                <a16:creationId xmlns:a16="http://schemas.microsoft.com/office/drawing/2014/main" id="{AC62A83D-3DA4-4D41-BD2A-B72E21CA92E1}"/>
              </a:ext>
            </a:extLst>
          </p:cNvPr>
          <p:cNvSpPr txBox="1"/>
          <p:nvPr/>
        </p:nvSpPr>
        <p:spPr>
          <a:xfrm>
            <a:off x="1244861" y="5440452"/>
            <a:ext cx="20767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特朗普伪造视频做鬼脸</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抹黑国家领导人形象</a:t>
            </a:r>
          </a:p>
        </p:txBody>
      </p:sp>
      <p:sp>
        <p:nvSpPr>
          <p:cNvPr id="35" name="文本框 34">
            <a:extLst>
              <a:ext uri="{FF2B5EF4-FFF2-40B4-BE49-F238E27FC236}">
                <a16:creationId xmlns:a16="http://schemas.microsoft.com/office/drawing/2014/main" id="{04AC6C2A-CBBB-4C7E-B10C-BE37346C1F16}"/>
              </a:ext>
            </a:extLst>
          </p:cNvPr>
          <p:cNvSpPr txBox="1"/>
          <p:nvPr/>
        </p:nvSpPr>
        <p:spPr>
          <a:xfrm>
            <a:off x="8841352" y="3472267"/>
            <a:ext cx="20767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扎克伯格假视频称要删除社交网络，</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误导舆论</a:t>
            </a:r>
          </a:p>
        </p:txBody>
      </p:sp>
      <p:sp>
        <p:nvSpPr>
          <p:cNvPr id="36" name="文本框 35">
            <a:extLst>
              <a:ext uri="{FF2B5EF4-FFF2-40B4-BE49-F238E27FC236}">
                <a16:creationId xmlns:a16="http://schemas.microsoft.com/office/drawing/2014/main" id="{547E8C8D-6C99-4285-96FA-4AB1A6D7DE0C}"/>
              </a:ext>
            </a:extLst>
          </p:cNvPr>
          <p:cNvSpPr txBox="1"/>
          <p:nvPr/>
        </p:nvSpPr>
        <p:spPr>
          <a:xfrm>
            <a:off x="5870048" y="5405959"/>
            <a:ext cx="2424789"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印度德里邦议会选举中，候选人利用伪造视频拉拢小语种选民，</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影响选举结果</a:t>
            </a:r>
          </a:p>
        </p:txBody>
      </p:sp>
      <p:pic>
        <p:nvPicPr>
          <p:cNvPr id="37" name="Picture 4">
            <a:extLst>
              <a:ext uri="{FF2B5EF4-FFF2-40B4-BE49-F238E27FC236}">
                <a16:creationId xmlns:a16="http://schemas.microsoft.com/office/drawing/2014/main" id="{8AE9A709-C9FD-4BFE-92FA-1FF768F96F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2720" y="4179929"/>
            <a:ext cx="2154006" cy="1172961"/>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FCCC173D-A3DE-42F7-99B7-67C38B79078D}"/>
              </a:ext>
            </a:extLst>
          </p:cNvPr>
          <p:cNvSpPr txBox="1"/>
          <p:nvPr/>
        </p:nvSpPr>
        <p:spPr>
          <a:xfrm>
            <a:off x="8802720" y="5310143"/>
            <a:ext cx="245985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2019</a:t>
            </a:r>
            <a:r>
              <a:rPr kumimoji="0" lang="zh-CN" altLang="en-US" sz="1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年</a:t>
            </a:r>
            <a:r>
              <a:rPr kumimoji="0" lang="en-US" altLang="zh-CN" sz="1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3</a:t>
            </a:r>
            <a:r>
              <a:rPr kumimoji="0" lang="zh-CN" altLang="en-US" sz="1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月，有犯罪分子合成某公司</a:t>
            </a:r>
            <a:r>
              <a:rPr kumimoji="0" lang="en-US" altLang="zh-CN" sz="1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CEO</a:t>
            </a:r>
            <a:r>
              <a:rPr kumimoji="0" lang="zh-CN" altLang="en-US" sz="1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的声音，</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诈骗</a:t>
            </a:r>
            <a:r>
              <a:rPr kumimoji="0" lang="en-US" altLang="zh-CN"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万欧元</a:t>
            </a:r>
          </a:p>
        </p:txBody>
      </p:sp>
      <p:sp>
        <p:nvSpPr>
          <p:cNvPr id="39" name="文本框 38">
            <a:extLst>
              <a:ext uri="{FF2B5EF4-FFF2-40B4-BE49-F238E27FC236}">
                <a16:creationId xmlns:a16="http://schemas.microsoft.com/office/drawing/2014/main" id="{589C2709-7111-4473-8C50-C796ED9347BC}"/>
              </a:ext>
            </a:extLst>
          </p:cNvPr>
          <p:cNvSpPr txBox="1"/>
          <p:nvPr/>
        </p:nvSpPr>
        <p:spPr>
          <a:xfrm>
            <a:off x="5954561" y="3443212"/>
            <a:ext cx="2562070" cy="523220"/>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心理攻防战中，虚假多媒体信息投放，</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干预作战模式</a:t>
            </a:r>
          </a:p>
        </p:txBody>
      </p:sp>
      <p:pic>
        <p:nvPicPr>
          <p:cNvPr id="40" name="Picture 2">
            <a:extLst>
              <a:ext uri="{FF2B5EF4-FFF2-40B4-BE49-F238E27FC236}">
                <a16:creationId xmlns:a16="http://schemas.microsoft.com/office/drawing/2014/main" id="{A2E04494-063D-46F4-9171-A7E24D49F7CA}"/>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158593" y="4224640"/>
            <a:ext cx="2154006" cy="1186940"/>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40">
            <a:extLst>
              <a:ext uri="{FF2B5EF4-FFF2-40B4-BE49-F238E27FC236}">
                <a16:creationId xmlns:a16="http://schemas.microsoft.com/office/drawing/2014/main" id="{1B1A051C-6911-4A92-8656-24281AC7491C}"/>
              </a:ext>
            </a:extLst>
          </p:cNvPr>
          <p:cNvSpPr txBox="1"/>
          <p:nvPr/>
        </p:nvSpPr>
        <p:spPr>
          <a:xfrm>
            <a:off x="1037769" y="3420117"/>
            <a:ext cx="24598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台独分子利用重点人物假视频抹黑大陆，</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煽动国家分裂</a:t>
            </a:r>
          </a:p>
        </p:txBody>
      </p:sp>
      <p:pic>
        <p:nvPicPr>
          <p:cNvPr id="42" name="Picture 20">
            <a:extLst>
              <a:ext uri="{FF2B5EF4-FFF2-40B4-BE49-F238E27FC236}">
                <a16:creationId xmlns:a16="http://schemas.microsoft.com/office/drawing/2014/main" id="{5C64FC00-F3BD-4BF2-AC19-454DAD530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5475" y="2327962"/>
            <a:ext cx="2147476" cy="109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42">
            <a:extLst>
              <a:ext uri="{FF2B5EF4-FFF2-40B4-BE49-F238E27FC236}">
                <a16:creationId xmlns:a16="http://schemas.microsoft.com/office/drawing/2014/main" id="{4C92D18C-96B9-4F41-AA6D-5E1A7B3D6895}"/>
              </a:ext>
            </a:extLst>
          </p:cNvPr>
          <p:cNvSpPr txBox="1"/>
          <p:nvPr/>
        </p:nvSpPr>
        <p:spPr>
          <a:xfrm>
            <a:off x="3551198" y="3433421"/>
            <a:ext cx="24598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印度利用伪造视频污蔑我国意图</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挑起中印边境冲突</a:t>
            </a:r>
          </a:p>
        </p:txBody>
      </p:sp>
      <p:pic>
        <p:nvPicPr>
          <p:cNvPr id="44" name="Picture 6" descr="http://hiphotos.baidu.com/feed/pic/item/bba1cd11728b47106eef2ca3cfcec3fdfd032399.jpg">
            <a:extLst>
              <a:ext uri="{FF2B5EF4-FFF2-40B4-BE49-F238E27FC236}">
                <a16:creationId xmlns:a16="http://schemas.microsoft.com/office/drawing/2014/main" id="{2C742638-A90B-41E9-8EED-64078C0B38C2}"/>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3665475" y="4224640"/>
            <a:ext cx="2126209" cy="1234378"/>
          </a:xfrm>
          <a:prstGeom prst="rect">
            <a:avLst/>
          </a:prstGeom>
          <a:noFill/>
          <a:extLst>
            <a:ext uri="{909E8E84-426E-40DD-AFC4-6F175D3DCCD1}">
              <a14:hiddenFill xmlns:a14="http://schemas.microsoft.com/office/drawing/2010/main">
                <a:solidFill>
                  <a:srgbClr val="FFFFFF"/>
                </a:solidFill>
              </a14:hiddenFill>
            </a:ext>
          </a:extLst>
        </p:spPr>
      </p:pic>
      <p:sp>
        <p:nvSpPr>
          <p:cNvPr id="45" name="圆角矩形 6">
            <a:extLst>
              <a:ext uri="{FF2B5EF4-FFF2-40B4-BE49-F238E27FC236}">
                <a16:creationId xmlns:a16="http://schemas.microsoft.com/office/drawing/2014/main" id="{E6F91DBD-D0A0-40F8-B53F-8F818107CF88}"/>
              </a:ext>
            </a:extLst>
          </p:cNvPr>
          <p:cNvSpPr>
            <a:spLocks noChangeArrowheads="1"/>
          </p:cNvSpPr>
          <p:nvPr/>
        </p:nvSpPr>
        <p:spPr bwMode="auto">
          <a:xfrm>
            <a:off x="679865" y="6271915"/>
            <a:ext cx="10745083" cy="484188"/>
          </a:xfrm>
          <a:prstGeom prst="roundRect">
            <a:avLst>
              <a:gd name="adj" fmla="val 16667"/>
            </a:avLst>
          </a:prstGeom>
          <a:solidFill>
            <a:srgbClr val="F2F2F2"/>
          </a:solidFill>
          <a:ln w="19050" algn="ctr">
            <a:solidFill>
              <a:srgbClr val="C00000"/>
            </a:solidFill>
            <a:prstDash val="dash"/>
            <a:round/>
            <a:headEnd/>
            <a:tailEnd type="none" w="med"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base" latinLnBrk="1" hangingPunct="1">
              <a:lnSpc>
                <a:spcPct val="100000"/>
              </a:lnSpc>
              <a:spcBef>
                <a:spcPct val="0"/>
              </a:spcBef>
              <a:spcAft>
                <a:spcPct val="0"/>
              </a:spcAft>
              <a:buClr>
                <a:srgbClr val="FF0000"/>
              </a:buClr>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迫切需要构建面向</a:t>
            </a:r>
            <a:r>
              <a:rPr kumimoji="1" lang="en-US" altLang="zh-CN" sz="2400" b="1"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DeepFake</a:t>
            </a:r>
            <a:r>
              <a:rPr kumimoji="1"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的关键防御技术，反击信息造假战役！</a:t>
            </a:r>
          </a:p>
        </p:txBody>
      </p:sp>
    </p:spTree>
    <p:extLst>
      <p:ext uri="{BB962C8B-B14F-4D97-AF65-F5344CB8AC3E}">
        <p14:creationId xmlns:p14="http://schemas.microsoft.com/office/powerpoint/2010/main" val="813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img.36krcdn.com/20200410/v2_0852912dd3d743eea767b6f0ca9a289d_img_000">
            <a:extLst>
              <a:ext uri="{FF2B5EF4-FFF2-40B4-BE49-F238E27FC236}">
                <a16:creationId xmlns:a16="http://schemas.microsoft.com/office/drawing/2014/main" id="{44041D3B-CBF1-4BD7-B6E6-30B957AD1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13" y="919584"/>
            <a:ext cx="6666907" cy="517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1">
            <a:extLst>
              <a:ext uri="{FF2B5EF4-FFF2-40B4-BE49-F238E27FC236}">
                <a16:creationId xmlns:a16="http://schemas.microsoft.com/office/drawing/2014/main" id="{16015777-B7C0-48DB-B1F8-D76E419E572F}"/>
              </a:ext>
            </a:extLst>
          </p:cNvPr>
          <p:cNvSpPr>
            <a:spLocks noChangeArrowheads="1"/>
          </p:cNvSpPr>
          <p:nvPr/>
        </p:nvSpPr>
        <p:spPr bwMode="auto">
          <a:xfrm>
            <a:off x="9210899" y="3509548"/>
            <a:ext cx="3095625" cy="211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auto" latinLnBrk="0" hangingPunct="1">
              <a:lnSpc>
                <a:spcPct val="100000"/>
              </a:lnSpc>
              <a:spcBef>
                <a:spcPts val="0"/>
              </a:spcBef>
              <a:spcAft>
                <a:spcPts val="120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常见的工具：</a:t>
            </a:r>
            <a:endParaRPr kumimoji="1"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a:p>
            <a:pPr marL="457200" marR="0" lvl="0" indent="-457200" algn="l"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n"/>
              <a:tabLst/>
              <a:defRPr/>
            </a:pPr>
            <a:r>
              <a:rPr kumimoji="1" lang="en-US" altLang="zh-CN" sz="20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Tahoma" panose="020B0604030504040204" pitchFamily="34" charset="0"/>
              </a:rPr>
              <a:t>DeepFaceLab</a:t>
            </a:r>
            <a:endParaRPr kumimoji="1"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a:p>
            <a:pPr marL="457200" marR="0" lvl="0" indent="-457200" algn="l"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n"/>
              <a:tabLst/>
              <a:defRPr/>
            </a:pPr>
            <a:r>
              <a:rPr kumimoji="1" lang="en-US" altLang="zh-CN" sz="20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Tahoma" panose="020B0604030504040204" pitchFamily="34" charset="0"/>
              </a:rPr>
              <a:t>Faceswap</a:t>
            </a:r>
            <a:endParaRPr kumimoji="1"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a:p>
            <a:pPr marL="457200" marR="0" lvl="0" indent="-457200" algn="l"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n"/>
              <a:tabLst/>
              <a:defRPr/>
            </a:pPr>
            <a:r>
              <a:rPr kumimoji="1"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ahoma" panose="020B0604030504040204" pitchFamily="34" charset="0"/>
              </a:rPr>
              <a:t>ZAO</a:t>
            </a:r>
          </a:p>
          <a:p>
            <a:pPr marL="457200" marR="0" lvl="0" indent="-457200" algn="l"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n"/>
              <a:tabLst/>
              <a:defRPr/>
            </a:pPr>
            <a:r>
              <a:rPr kumimoji="1" lang="en-US" altLang="zh-CN" sz="20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Tahoma" panose="020B0604030504040204" pitchFamily="34" charset="0"/>
              </a:rPr>
              <a:t>DFaker</a:t>
            </a:r>
            <a:endParaRPr kumimoji="1"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ahoma" panose="020B0604030504040204" pitchFamily="34" charset="0"/>
            </a:endParaRPr>
          </a:p>
        </p:txBody>
      </p:sp>
      <p:pic>
        <p:nvPicPr>
          <p:cNvPr id="4" name="图片 3">
            <a:extLst>
              <a:ext uri="{FF2B5EF4-FFF2-40B4-BE49-F238E27FC236}">
                <a16:creationId xmlns:a16="http://schemas.microsoft.com/office/drawing/2014/main" id="{3FE3A753-36B5-45F4-A425-9C67A336B321}"/>
              </a:ext>
            </a:extLst>
          </p:cNvPr>
          <p:cNvPicPr>
            <a:picLocks noChangeAspect="1"/>
          </p:cNvPicPr>
          <p:nvPr/>
        </p:nvPicPr>
        <p:blipFill>
          <a:blip r:embed="rId4"/>
          <a:stretch>
            <a:fillRect/>
          </a:stretch>
        </p:blipFill>
        <p:spPr>
          <a:xfrm>
            <a:off x="7095256" y="1057663"/>
            <a:ext cx="4575444" cy="2234175"/>
          </a:xfrm>
          <a:prstGeom prst="rect">
            <a:avLst/>
          </a:prstGeom>
        </p:spPr>
      </p:pic>
      <p:pic>
        <p:nvPicPr>
          <p:cNvPr id="5" name="图片 4">
            <a:extLst>
              <a:ext uri="{FF2B5EF4-FFF2-40B4-BE49-F238E27FC236}">
                <a16:creationId xmlns:a16="http://schemas.microsoft.com/office/drawing/2014/main" id="{7194224C-1611-4932-8C1A-E1A12815A5D8}"/>
              </a:ext>
            </a:extLst>
          </p:cNvPr>
          <p:cNvPicPr>
            <a:picLocks noChangeAspect="1"/>
          </p:cNvPicPr>
          <p:nvPr/>
        </p:nvPicPr>
        <p:blipFill>
          <a:blip r:embed="rId5"/>
          <a:stretch>
            <a:fillRect/>
          </a:stretch>
        </p:blipFill>
        <p:spPr>
          <a:xfrm>
            <a:off x="7127930" y="3429000"/>
            <a:ext cx="1753385" cy="3096594"/>
          </a:xfrm>
          <a:prstGeom prst="rect">
            <a:avLst/>
          </a:prstGeom>
        </p:spPr>
      </p:pic>
      <p:sp>
        <p:nvSpPr>
          <p:cNvPr id="6" name="标题 2">
            <a:extLst>
              <a:ext uri="{FF2B5EF4-FFF2-40B4-BE49-F238E27FC236}">
                <a16:creationId xmlns:a16="http://schemas.microsoft.com/office/drawing/2014/main" id="{5E833F51-6A95-44C7-943D-1634E981A32D}"/>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的生成方法</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63F0AF7-DE77-4C8F-9A2A-7279050E8063}"/>
              </a:ext>
            </a:extLst>
          </p:cNvPr>
          <p:cNvSpPr txBox="1"/>
          <p:nvPr/>
        </p:nvSpPr>
        <p:spPr>
          <a:xfrm>
            <a:off x="1761168" y="6116441"/>
            <a:ext cx="3818595" cy="400110"/>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DeepFake</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换脸视频生成过程</a:t>
            </a:r>
          </a:p>
        </p:txBody>
      </p:sp>
    </p:spTree>
    <p:extLst>
      <p:ext uri="{BB962C8B-B14F-4D97-AF65-F5344CB8AC3E}">
        <p14:creationId xmlns:p14="http://schemas.microsoft.com/office/powerpoint/2010/main" val="42762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4205EFBA-67C1-4BF8-A768-57C9A2743383}"/>
              </a:ext>
            </a:extLst>
          </p:cNvPr>
          <p:cNvGraphicFramePr>
            <a:graphicFrameLocks noGrp="1"/>
          </p:cNvGraphicFramePr>
          <p:nvPr>
            <p:extLst/>
          </p:nvPr>
        </p:nvGraphicFramePr>
        <p:xfrm>
          <a:off x="371476" y="950913"/>
          <a:ext cx="11029950" cy="5166701"/>
        </p:xfrm>
        <a:graphic>
          <a:graphicData uri="http://schemas.openxmlformats.org/drawingml/2006/table">
            <a:tbl>
              <a:tblPr firstRow="1" bandRow="1">
                <a:tableStyleId>{7DF18680-E054-41AD-8BC1-D1AEF772440D}</a:tableStyleId>
              </a:tblPr>
              <a:tblGrid>
                <a:gridCol w="3231705">
                  <a:extLst>
                    <a:ext uri="{9D8B030D-6E8A-4147-A177-3AD203B41FA5}">
                      <a16:colId xmlns:a16="http://schemas.microsoft.com/office/drawing/2014/main" val="3374613827"/>
                    </a:ext>
                  </a:extLst>
                </a:gridCol>
                <a:gridCol w="7798245">
                  <a:extLst>
                    <a:ext uri="{9D8B030D-6E8A-4147-A177-3AD203B41FA5}">
                      <a16:colId xmlns:a16="http://schemas.microsoft.com/office/drawing/2014/main" val="3229619626"/>
                    </a:ext>
                  </a:extLst>
                </a:gridCol>
              </a:tblGrid>
              <a:tr h="365831">
                <a:tc>
                  <a:txBody>
                    <a:bodyPr/>
                    <a:lstStyle/>
                    <a:p>
                      <a:pPr algn="ctr"/>
                      <a:r>
                        <a:rPr lang="en-US" altLang="zh-CN" sz="1800" dirty="0"/>
                        <a:t>Open source tools</a:t>
                      </a:r>
                      <a:endParaRPr lang="zh-CN" altLang="en-US" sz="1800" dirty="0">
                        <a:latin typeface="微软雅黑" panose="020B0503020204020204" pitchFamily="34" charset="-122"/>
                        <a:ea typeface="微软雅黑" panose="020B0503020204020204" pitchFamily="34" charset="-122"/>
                        <a:cs typeface="Times New Roman" panose="02020603050405020304" pitchFamily="18" charset="0"/>
                      </a:endParaRPr>
                    </a:p>
                  </a:txBody>
                  <a:tcPr marL="91438" marR="91438" marT="45729" marB="45729"/>
                </a:tc>
                <a:tc>
                  <a:txBody>
                    <a:bodyPr/>
                    <a:lstStyle/>
                    <a:p>
                      <a:pPr algn="ctr"/>
                      <a:r>
                        <a:rPr lang="en-US" altLang="zh-CN" sz="1800" dirty="0"/>
                        <a:t>Link</a:t>
                      </a:r>
                      <a:endParaRPr lang="zh-CN" altLang="en-US" sz="1800" dirty="0">
                        <a:latin typeface="微软雅黑" panose="020B0503020204020204" pitchFamily="34" charset="-122"/>
                        <a:ea typeface="微软雅黑" panose="020B0503020204020204" pitchFamily="34" charset="-122"/>
                        <a:cs typeface="Times New Roman" panose="02020603050405020304" pitchFamily="18" charset="0"/>
                      </a:endParaRPr>
                    </a:p>
                  </a:txBody>
                  <a:tcPr marL="91438" marR="91438" marT="45729" marB="45729"/>
                </a:tc>
                <a:extLst>
                  <a:ext uri="{0D108BD9-81ED-4DB2-BD59-A6C34878D82A}">
                    <a16:rowId xmlns:a16="http://schemas.microsoft.com/office/drawing/2014/main" val="966870280"/>
                  </a:ext>
                </a:extLst>
              </a:tr>
              <a:tr h="304859">
                <a:tc>
                  <a:txBody>
                    <a:bodyPr/>
                    <a:lstStyle/>
                    <a:p>
                      <a:pPr algn="ctr"/>
                      <a:r>
                        <a:rPr lang="en-US" altLang="zh-CN" sz="1500" dirty="0" err="1"/>
                        <a:t>Faceswap</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dirty="0"/>
                        <a:t>https://github.com/deepfakes/faceswap</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703593773"/>
                  </a:ext>
                </a:extLst>
              </a:tr>
              <a:tr h="304859">
                <a:tc>
                  <a:txBody>
                    <a:bodyPr/>
                    <a:lstStyle/>
                    <a:p>
                      <a:pPr algn="ctr"/>
                      <a:r>
                        <a:rPr lang="en-US" altLang="zh-CN" sz="1500" dirty="0" err="1"/>
                        <a:t>Faceswap</a:t>
                      </a:r>
                      <a:r>
                        <a:rPr lang="en-US" altLang="zh-CN" sz="1500" dirty="0"/>
                        <a:t>-GAN</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https://github.com/shaoanlu/faceswap-GAN</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2764452973"/>
                  </a:ext>
                </a:extLst>
              </a:tr>
              <a:tr h="304859">
                <a:tc>
                  <a:txBody>
                    <a:bodyPr/>
                    <a:lstStyle/>
                    <a:p>
                      <a:pPr algn="ctr"/>
                      <a:r>
                        <a:rPr lang="en-US" altLang="zh-CN" sz="1500" dirty="0"/>
                        <a:t>Few-Shot Face Translation</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https://github.com/shaoanlu/fewshot-facetranslation-GAN</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54481434"/>
                  </a:ext>
                </a:extLst>
              </a:tr>
              <a:tr h="304859">
                <a:tc>
                  <a:txBody>
                    <a:bodyPr/>
                    <a:lstStyle/>
                    <a:p>
                      <a:pPr algn="ctr"/>
                      <a:r>
                        <a:rPr lang="en-US" altLang="zh-CN" sz="1500" dirty="0" err="1"/>
                        <a:t>DeepFaceLab</a:t>
                      </a:r>
                      <a:endParaRPr lang="zh-CN" altLang="en-US" sz="1500" dirty="0">
                        <a:solidFill>
                          <a:srgbClr val="0000FF"/>
                        </a:solidFill>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https://github.com/iperov/DeepFaceLab</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875047475"/>
                  </a:ext>
                </a:extLst>
              </a:tr>
              <a:tr h="304859">
                <a:tc>
                  <a:txBody>
                    <a:bodyPr/>
                    <a:lstStyle/>
                    <a:p>
                      <a:pPr algn="ctr"/>
                      <a:r>
                        <a:rPr lang="en-US" altLang="zh-CN" sz="1500" dirty="0" err="1"/>
                        <a:t>DFaker</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https://github.com/dfaker/df</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2890776060"/>
                  </a:ext>
                </a:extLst>
              </a:tr>
              <a:tr h="304859">
                <a:tc>
                  <a:txBody>
                    <a:bodyPr/>
                    <a:lstStyle/>
                    <a:p>
                      <a:pPr algn="ctr"/>
                      <a:r>
                        <a:rPr lang="en-US" altLang="zh-CN" sz="1500" dirty="0" err="1"/>
                        <a:t>DeepFake</a:t>
                      </a:r>
                      <a:r>
                        <a:rPr lang="en-US" altLang="zh-CN" sz="1500" dirty="0"/>
                        <a:t> </a:t>
                      </a:r>
                      <a:r>
                        <a:rPr lang="en-US" altLang="zh-CN" sz="1500" dirty="0" err="1"/>
                        <a:t>tf</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https://github.com/StromWine/DeepFake </a:t>
                      </a:r>
                      <a:r>
                        <a:rPr lang="en-US" altLang="zh-CN" sz="1500" u="none" strike="noStrike" kern="1200" baseline="0" dirty="0" err="1"/>
                        <a:t>tf</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653330155"/>
                  </a:ext>
                </a:extLst>
              </a:tr>
              <a:tr h="304859">
                <a:tc>
                  <a:txBody>
                    <a:bodyPr/>
                    <a:lstStyle/>
                    <a:p>
                      <a:pPr algn="ctr"/>
                      <a:r>
                        <a:rPr lang="en-US" altLang="zh-CN" sz="1500" dirty="0" err="1"/>
                        <a:t>AvatarMe</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https://github.com/lattas/AvatarMe</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2783796844"/>
                  </a:ext>
                </a:extLst>
              </a:tr>
              <a:tr h="304859">
                <a:tc>
                  <a:txBody>
                    <a:bodyPr/>
                    <a:lstStyle/>
                    <a:p>
                      <a:pPr algn="ctr"/>
                      <a:r>
                        <a:rPr lang="en-US" altLang="zh-CN" sz="1500" dirty="0" err="1"/>
                        <a:t>MarioNETte</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https://hyperconnect.github.io/MarioNETte</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29267129"/>
                  </a:ext>
                </a:extLst>
              </a:tr>
              <a:tr h="304859">
                <a:tc>
                  <a:txBody>
                    <a:bodyPr/>
                    <a:lstStyle/>
                    <a:p>
                      <a:pPr algn="ctr"/>
                      <a:r>
                        <a:rPr lang="en-US" altLang="zh-CN" sz="1500" dirty="0" err="1"/>
                        <a:t>DiscoFaceGAN</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https://github.com/microsoft/DiscoFaceGAN</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1301325060"/>
                  </a:ext>
                </a:extLst>
              </a:tr>
              <a:tr h="304859">
                <a:tc>
                  <a:txBody>
                    <a:bodyPr/>
                    <a:lstStyle/>
                    <a:p>
                      <a:pPr algn="ctr"/>
                      <a:r>
                        <a:rPr lang="en-US" altLang="zh-CN" sz="1500" dirty="0" err="1"/>
                        <a:t>StyleRig</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https://gvv.mpi-inf.mpg.de/projects/StyleRig</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1255883778"/>
                  </a:ext>
                </a:extLst>
              </a:tr>
              <a:tr h="304859">
                <a:tc>
                  <a:txBody>
                    <a:bodyPr/>
                    <a:lstStyle/>
                    <a:p>
                      <a:pPr algn="ctr"/>
                      <a:r>
                        <a:rPr lang="en-US" altLang="zh-CN" sz="1500" dirty="0" err="1"/>
                        <a:t>FaceShifter</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https://lingzhili.com/FaceShifterPage</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2238203045"/>
                  </a:ext>
                </a:extLst>
              </a:tr>
              <a:tr h="304859">
                <a:tc>
                  <a:txBody>
                    <a:bodyPr/>
                    <a:lstStyle/>
                    <a:p>
                      <a:pPr algn="ctr"/>
                      <a:r>
                        <a:rPr lang="en-US" altLang="zh-CN" sz="1500" dirty="0"/>
                        <a:t>FSGAN</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https://github.com/YuvalNirkin/fsgan</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1998315488"/>
                  </a:ext>
                </a:extLst>
              </a:tr>
              <a:tr h="304859">
                <a:tc>
                  <a:txBody>
                    <a:bodyPr/>
                    <a:lstStyle/>
                    <a:p>
                      <a:pPr algn="ctr"/>
                      <a:r>
                        <a:rPr lang="en-US" altLang="zh-CN" sz="1500" dirty="0"/>
                        <a:t>Transformable Bottleneck Networks</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https://github.com/kyleolsz/TB-Networks</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262498557"/>
                  </a:ext>
                </a:extLst>
              </a:tr>
              <a:tr h="304859">
                <a:tc>
                  <a:txBody>
                    <a:bodyPr/>
                    <a:lstStyle/>
                    <a:p>
                      <a:pPr algn="ctr"/>
                      <a:r>
                        <a:rPr lang="pt-BR" altLang="zh-CN" sz="1500" dirty="0"/>
                        <a:t>“Do as I Do” Motion Transfer</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http://ithub.com/carolineec/EverybodyDanceNow</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1609528558"/>
                  </a:ext>
                </a:extLst>
              </a:tr>
              <a:tr h="304859">
                <a:tc>
                  <a:txBody>
                    <a:bodyPr/>
                    <a:lstStyle/>
                    <a:p>
                      <a:pPr algn="ctr"/>
                      <a:r>
                        <a:rPr lang="en-US" altLang="zh-CN" sz="1500" dirty="0"/>
                        <a:t>Neural Voice Puppetry </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tc>
                  <a:txBody>
                    <a:bodyPr/>
                    <a:lstStyle/>
                    <a:p>
                      <a:pPr algn="ctr"/>
                      <a:r>
                        <a:rPr lang="en-US" altLang="zh-CN" sz="1500" u="none" strike="noStrike" kern="1200" baseline="0" dirty="0"/>
                        <a:t>https://justusthies.github.io/posts/neuralvoice-puppetry</a:t>
                      </a:r>
                      <a:endParaRPr lang="zh-CN" altLang="en-US" sz="1500" dirty="0">
                        <a:latin typeface="Times New Roman" panose="02020603050405020304" pitchFamily="18" charset="0"/>
                        <a:cs typeface="Times New Roman" panose="02020603050405020304" pitchFamily="18" charset="0"/>
                      </a:endParaRPr>
                    </a:p>
                  </a:txBody>
                  <a:tcPr marL="91438" marR="91438" marT="45729" marB="45729" anchor="ctr"/>
                </a:tc>
                <a:extLst>
                  <a:ext uri="{0D108BD9-81ED-4DB2-BD59-A6C34878D82A}">
                    <a16:rowId xmlns:a16="http://schemas.microsoft.com/office/drawing/2014/main" val="784051956"/>
                  </a:ext>
                </a:extLst>
              </a:tr>
            </a:tbl>
          </a:graphicData>
        </a:graphic>
      </p:graphicFrame>
      <p:sp>
        <p:nvSpPr>
          <p:cNvPr id="3" name="矩形 4">
            <a:extLst>
              <a:ext uri="{FF2B5EF4-FFF2-40B4-BE49-F238E27FC236}">
                <a16:creationId xmlns:a16="http://schemas.microsoft.com/office/drawing/2014/main" id="{049F862A-9597-42FB-8B15-8FDDEB9B5FF5}"/>
              </a:ext>
            </a:extLst>
          </p:cNvPr>
          <p:cNvSpPr>
            <a:spLocks noChangeArrowheads="1"/>
          </p:cNvSpPr>
          <p:nvPr/>
        </p:nvSpPr>
        <p:spPr bwMode="auto">
          <a:xfrm>
            <a:off x="515938" y="6200775"/>
            <a:ext cx="115204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22222"/>
                </a:solidFill>
                <a:effectLst/>
                <a:uLnTx/>
                <a:uFillTx/>
                <a:latin typeface="Times New Roman" panose="02020603050405020304" pitchFamily="18" charset="0"/>
                <a:ea typeface="宋体" panose="02010600030101010101" pitchFamily="2" charset="-122"/>
                <a:cs typeface="Times New Roman" panose="02020603050405020304" pitchFamily="18" charset="0"/>
              </a:rPr>
              <a:t>[1] Nguyen T </a:t>
            </a:r>
            <a:r>
              <a:rPr kumimoji="0" lang="en-US" altLang="zh-CN" sz="1600" b="0" i="0" u="none" strike="noStrike" kern="1200" cap="none" spc="0" normalizeH="0" baseline="0" noProof="0" dirty="0" err="1">
                <a:ln>
                  <a:noFill/>
                </a:ln>
                <a:solidFill>
                  <a:srgbClr val="222222"/>
                </a:solidFill>
                <a:effectLst/>
                <a:uLnTx/>
                <a:uFillTx/>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1600" b="0" i="0" u="none" strike="noStrike" kern="1200" cap="none" spc="0" normalizeH="0" baseline="0" noProof="0" dirty="0">
                <a:ln>
                  <a:noFill/>
                </a:ln>
                <a:solidFill>
                  <a:srgbClr val="222222"/>
                </a:solidFill>
                <a:effectLst/>
                <a:uLnTx/>
                <a:uFillTx/>
                <a:latin typeface="Times New Roman" panose="02020603050405020304" pitchFamily="18" charset="0"/>
                <a:ea typeface="宋体" panose="02010600030101010101" pitchFamily="2" charset="-122"/>
                <a:cs typeface="Times New Roman" panose="02020603050405020304" pitchFamily="18" charset="0"/>
              </a:rPr>
              <a:t>, Nguyen C M, Nguyen D T, et al. Deep Learning for </a:t>
            </a:r>
            <a:r>
              <a:rPr kumimoji="0" lang="en-US" altLang="zh-CN" sz="1600" b="0" i="0" u="none" strike="noStrike" kern="1200" cap="none" spc="0" normalizeH="0" baseline="0" noProof="0" dirty="0" err="1">
                <a:ln>
                  <a:noFill/>
                </a:ln>
                <a:solidFill>
                  <a:srgbClr val="222222"/>
                </a:solidFill>
                <a:effectLst/>
                <a:uLnTx/>
                <a:uFillTx/>
                <a:latin typeface="Times New Roman" panose="02020603050405020304" pitchFamily="18" charset="0"/>
                <a:ea typeface="宋体" panose="02010600030101010101" pitchFamily="2" charset="-122"/>
                <a:cs typeface="Times New Roman" panose="02020603050405020304" pitchFamily="18" charset="0"/>
              </a:rPr>
              <a:t>Deepfakes</a:t>
            </a:r>
            <a:r>
              <a:rPr kumimoji="0" lang="en-US" altLang="zh-CN" sz="1600" b="0" i="0" u="none" strike="noStrike" kern="1200" cap="none" spc="0" normalizeH="0" baseline="0" noProof="0" dirty="0">
                <a:ln>
                  <a:noFill/>
                </a:ln>
                <a:solidFill>
                  <a:srgbClr val="222222"/>
                </a:solidFill>
                <a:effectLst/>
                <a:uLnTx/>
                <a:uFillTx/>
                <a:latin typeface="Times New Roman" panose="02020603050405020304" pitchFamily="18" charset="0"/>
                <a:ea typeface="宋体" panose="02010600030101010101" pitchFamily="2" charset="-122"/>
                <a:cs typeface="Times New Roman" panose="02020603050405020304" pitchFamily="18" charset="0"/>
              </a:rPr>
              <a:t> Creation and Detection: A Survey[J]. </a:t>
            </a:r>
            <a:r>
              <a:rPr kumimoji="0" lang="en-US" altLang="zh-CN" sz="1600" b="0" i="0" u="none" strike="noStrike" kern="1200" cap="none" spc="0" normalizeH="0" baseline="0" noProof="0" dirty="0" err="1">
                <a:ln>
                  <a:noFill/>
                </a:ln>
                <a:solidFill>
                  <a:srgbClr val="222222"/>
                </a:solidFill>
                <a:effectLst/>
                <a:uLnTx/>
                <a:uFillTx/>
                <a:latin typeface="Times New Roman" panose="02020603050405020304" pitchFamily="18" charset="0"/>
                <a:ea typeface="宋体" panose="02010600030101010101" pitchFamily="2" charset="-122"/>
                <a:cs typeface="Times New Roman" panose="02020603050405020304" pitchFamily="18" charset="0"/>
              </a:rPr>
              <a:t>arXiv</a:t>
            </a:r>
            <a:r>
              <a:rPr kumimoji="0" lang="en-US" altLang="zh-CN" sz="1600" b="0" i="0" u="none" strike="noStrike" kern="1200" cap="none" spc="0" normalizeH="0" baseline="0" noProof="0" dirty="0">
                <a:ln>
                  <a:noFill/>
                </a:ln>
                <a:solidFill>
                  <a:srgbClr val="222222"/>
                </a:solidFill>
                <a:effectLst/>
                <a:uLnTx/>
                <a:uFillTx/>
                <a:latin typeface="Times New Roman" panose="02020603050405020304" pitchFamily="18" charset="0"/>
                <a:ea typeface="宋体" panose="02010600030101010101" pitchFamily="2" charset="-122"/>
                <a:cs typeface="Times New Roman" panose="02020603050405020304" pitchFamily="18" charset="0"/>
              </a:rPr>
              <a:t> preprint arXiv:1909.11573, 2019.</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2">
            <a:extLst>
              <a:ext uri="{FF2B5EF4-FFF2-40B4-BE49-F238E27FC236}">
                <a16:creationId xmlns:a16="http://schemas.microsoft.com/office/drawing/2014/main" id="{78F5D488-0C51-4606-9AF7-1B5CA5CA4DEB}"/>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常见的</a:t>
            </a: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生成工具</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1858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8AA5FD9D-43BC-48B9-B0CB-AEEFD4814251}"/>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开源的</a:t>
            </a: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公开数据集</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C65B2A2F-9408-4BA7-A7A1-206FFF1757B3}"/>
              </a:ext>
            </a:extLst>
          </p:cNvPr>
          <p:cNvGraphicFramePr>
            <a:graphicFrameLocks noGrp="1"/>
          </p:cNvGraphicFramePr>
          <p:nvPr>
            <p:extLst/>
          </p:nvPr>
        </p:nvGraphicFramePr>
        <p:xfrm>
          <a:off x="407988" y="1288399"/>
          <a:ext cx="5040313" cy="3336921"/>
        </p:xfrm>
        <a:graphic>
          <a:graphicData uri="http://schemas.openxmlformats.org/drawingml/2006/table">
            <a:tbl>
              <a:tblPr firstRow="1" bandRow="1">
                <a:tableStyleId>{5C22544A-7EE6-4342-B048-85BDC9FD1C3A}</a:tableStyleId>
              </a:tblPr>
              <a:tblGrid>
                <a:gridCol w="2017657">
                  <a:extLst>
                    <a:ext uri="{9D8B030D-6E8A-4147-A177-3AD203B41FA5}">
                      <a16:colId xmlns:a16="http://schemas.microsoft.com/office/drawing/2014/main" val="2682876420"/>
                    </a:ext>
                  </a:extLst>
                </a:gridCol>
                <a:gridCol w="1400743">
                  <a:extLst>
                    <a:ext uri="{9D8B030D-6E8A-4147-A177-3AD203B41FA5}">
                      <a16:colId xmlns:a16="http://schemas.microsoft.com/office/drawing/2014/main" val="3955306922"/>
                    </a:ext>
                  </a:extLst>
                </a:gridCol>
                <a:gridCol w="1621913">
                  <a:extLst>
                    <a:ext uri="{9D8B030D-6E8A-4147-A177-3AD203B41FA5}">
                      <a16:colId xmlns:a16="http://schemas.microsoft.com/office/drawing/2014/main" val="3897185654"/>
                    </a:ext>
                  </a:extLst>
                </a:gridCol>
              </a:tblGrid>
              <a:tr h="370769">
                <a:tc>
                  <a:txBody>
                    <a:bodyPr/>
                    <a:lstStyle/>
                    <a:p>
                      <a:pPr algn="ctr"/>
                      <a:r>
                        <a:rPr lang="en-US" altLang="zh-CN" sz="1800" dirty="0">
                          <a:latin typeface="Times New Roman" panose="02020603050405020304" pitchFamily="18" charset="0"/>
                          <a:cs typeface="Times New Roman" panose="02020603050405020304" pitchFamily="18" charset="0"/>
                        </a:rPr>
                        <a:t>Databases</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tc>
                <a:tc>
                  <a:txBody>
                    <a:bodyPr/>
                    <a:lstStyle/>
                    <a:p>
                      <a:pPr algn="ctr"/>
                      <a:r>
                        <a:rPr lang="en-US" altLang="zh-CN" sz="1800" dirty="0">
                          <a:latin typeface="Times New Roman" panose="02020603050405020304" pitchFamily="18" charset="0"/>
                          <a:cs typeface="Times New Roman" panose="02020603050405020304" pitchFamily="18" charset="0"/>
                        </a:rPr>
                        <a:t>Subjects</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tc>
                <a:tc>
                  <a:txBody>
                    <a:bodyPr/>
                    <a:lstStyle/>
                    <a:p>
                      <a:pPr algn="ctr"/>
                      <a:r>
                        <a:rPr lang="en-US" altLang="zh-CN" sz="1800" dirty="0">
                          <a:latin typeface="Times New Roman" panose="02020603050405020304" pitchFamily="18" charset="0"/>
                          <a:cs typeface="Times New Roman" panose="02020603050405020304" pitchFamily="18" charset="0"/>
                        </a:rPr>
                        <a:t>Images</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tc>
                <a:extLst>
                  <a:ext uri="{0D108BD9-81ED-4DB2-BD59-A6C34878D82A}">
                    <a16:rowId xmlns:a16="http://schemas.microsoft.com/office/drawing/2014/main" val="2579682961"/>
                  </a:ext>
                </a:extLst>
              </a:tr>
              <a:tr h="370769">
                <a:tc>
                  <a:txBody>
                    <a:bodyPr/>
                    <a:lstStyle/>
                    <a:p>
                      <a:r>
                        <a:rPr lang="en-US" altLang="zh-CN" sz="1800" dirty="0">
                          <a:latin typeface="Times New Roman" panose="02020603050405020304" pitchFamily="18" charset="0"/>
                          <a:cs typeface="Times New Roman" panose="02020603050405020304" pitchFamily="18" charset="0"/>
                        </a:rPr>
                        <a:t>CASIA-</a:t>
                      </a:r>
                      <a:r>
                        <a:rPr lang="en-US" altLang="zh-CN" sz="1800" dirty="0" err="1">
                          <a:latin typeface="Times New Roman" panose="02020603050405020304" pitchFamily="18" charset="0"/>
                          <a:cs typeface="Times New Roman" panose="02020603050405020304" pitchFamily="18" charset="0"/>
                        </a:rPr>
                        <a:t>WebFace</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tc>
                <a:tc>
                  <a:txBody>
                    <a:bodyPr/>
                    <a:lstStyle/>
                    <a:p>
                      <a:pPr algn="ctr"/>
                      <a:r>
                        <a:rPr lang="en-US" altLang="zh-CN" sz="1800" dirty="0">
                          <a:latin typeface="Times New Roman" panose="02020603050405020304" pitchFamily="18" charset="0"/>
                          <a:cs typeface="Times New Roman" panose="02020603050405020304" pitchFamily="18" charset="0"/>
                        </a:rPr>
                        <a:t>10,575</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tc>
                  <a:txBody>
                    <a:bodyPr/>
                    <a:lstStyle/>
                    <a:p>
                      <a:pPr algn="ctr"/>
                      <a:r>
                        <a:rPr lang="en-US" altLang="zh-CN" sz="1800" dirty="0">
                          <a:latin typeface="Times New Roman" panose="02020603050405020304" pitchFamily="18" charset="0"/>
                          <a:cs typeface="Times New Roman" panose="02020603050405020304" pitchFamily="18" charset="0"/>
                        </a:rPr>
                        <a:t>494,414</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extLst>
                  <a:ext uri="{0D108BD9-81ED-4DB2-BD59-A6C34878D82A}">
                    <a16:rowId xmlns:a16="http://schemas.microsoft.com/office/drawing/2014/main" val="3486420541"/>
                  </a:ext>
                </a:extLst>
              </a:tr>
              <a:tr h="370769">
                <a:tc>
                  <a:txBody>
                    <a:bodyPr/>
                    <a:lstStyle/>
                    <a:p>
                      <a:r>
                        <a:rPr lang="en-US" altLang="zh-CN" sz="1800" dirty="0" err="1">
                          <a:solidFill>
                            <a:schemeClr val="tx1"/>
                          </a:solidFill>
                          <a:latin typeface="Times New Roman" panose="02020603050405020304" pitchFamily="18" charset="0"/>
                          <a:cs typeface="Times New Roman" panose="02020603050405020304" pitchFamily="18" charset="0"/>
                        </a:rPr>
                        <a:t>CelebA</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L="91439" marR="91439" marT="45711" marB="45711"/>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10,000</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L="91439" marR="91439" marT="45711" marB="45711" anchor="ct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200,000</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L="91439" marR="91439" marT="45711" marB="45711" anchor="ctr"/>
                </a:tc>
                <a:extLst>
                  <a:ext uri="{0D108BD9-81ED-4DB2-BD59-A6C34878D82A}">
                    <a16:rowId xmlns:a16="http://schemas.microsoft.com/office/drawing/2014/main" val="278207745"/>
                  </a:ext>
                </a:extLst>
              </a:tr>
              <a:tr h="370769">
                <a:tc>
                  <a:txBody>
                    <a:bodyPr/>
                    <a:lstStyle/>
                    <a:p>
                      <a:r>
                        <a:rPr lang="en-US" altLang="zh-CN" sz="1800" dirty="0">
                          <a:latin typeface="Times New Roman" panose="02020603050405020304" pitchFamily="18" charset="0"/>
                          <a:cs typeface="Times New Roman" panose="02020603050405020304" pitchFamily="18" charset="0"/>
                        </a:rPr>
                        <a:t>VGGFace2</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tc>
                <a:tc>
                  <a:txBody>
                    <a:bodyPr/>
                    <a:lstStyle/>
                    <a:p>
                      <a:pPr algn="ctr"/>
                      <a:r>
                        <a:rPr lang="en-US" altLang="zh-CN" sz="1800" dirty="0">
                          <a:latin typeface="Times New Roman" panose="02020603050405020304" pitchFamily="18" charset="0"/>
                          <a:cs typeface="Times New Roman" panose="02020603050405020304" pitchFamily="18" charset="0"/>
                        </a:rPr>
                        <a:t>9,131</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tc>
                  <a:txBody>
                    <a:bodyPr/>
                    <a:lstStyle/>
                    <a:p>
                      <a:pPr algn="ctr"/>
                      <a:r>
                        <a:rPr lang="en-US" altLang="zh-CN" sz="1800" dirty="0">
                          <a:latin typeface="Times New Roman" panose="02020603050405020304" pitchFamily="18" charset="0"/>
                          <a:cs typeface="Times New Roman" panose="02020603050405020304" pitchFamily="18" charset="0"/>
                        </a:rPr>
                        <a:t>3,310,000</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extLst>
                  <a:ext uri="{0D108BD9-81ED-4DB2-BD59-A6C34878D82A}">
                    <a16:rowId xmlns:a16="http://schemas.microsoft.com/office/drawing/2014/main" val="853655637"/>
                  </a:ext>
                </a:extLst>
              </a:tr>
              <a:tr h="370769">
                <a:tc>
                  <a:txBody>
                    <a:bodyPr/>
                    <a:lstStyle/>
                    <a:p>
                      <a:r>
                        <a:rPr lang="en-US" altLang="zh-CN" sz="1800" dirty="0">
                          <a:latin typeface="Times New Roman" panose="02020603050405020304" pitchFamily="18" charset="0"/>
                          <a:cs typeface="Times New Roman" panose="02020603050405020304" pitchFamily="18" charset="0"/>
                        </a:rPr>
                        <a:t>FFHQ</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tc>
                  <a:txBody>
                    <a:bodyPr/>
                    <a:lstStyle/>
                    <a:p>
                      <a:pPr algn="ctr"/>
                      <a:r>
                        <a:rPr lang="en-US" altLang="zh-CN" sz="1800" dirty="0">
                          <a:latin typeface="Times New Roman" panose="02020603050405020304" pitchFamily="18" charset="0"/>
                          <a:cs typeface="Times New Roman" panose="02020603050405020304" pitchFamily="18" charset="0"/>
                        </a:rPr>
                        <a:t>70,000</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extLst>
                  <a:ext uri="{0D108BD9-81ED-4DB2-BD59-A6C34878D82A}">
                    <a16:rowId xmlns:a16="http://schemas.microsoft.com/office/drawing/2014/main" val="4226451300"/>
                  </a:ext>
                </a:extLst>
              </a:tr>
              <a:tr h="370769">
                <a:tc>
                  <a:txBody>
                    <a:bodyPr/>
                    <a:lstStyle/>
                    <a:p>
                      <a:r>
                        <a:rPr lang="en-US" altLang="zh-CN" sz="1800" dirty="0" err="1">
                          <a:latin typeface="Times New Roman" panose="02020603050405020304" pitchFamily="18" charset="0"/>
                          <a:cs typeface="Times New Roman" panose="02020603050405020304" pitchFamily="18" charset="0"/>
                        </a:rPr>
                        <a:t>VGGFace</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tc>
                <a:tc>
                  <a:txBody>
                    <a:bodyPr/>
                    <a:lstStyle/>
                    <a:p>
                      <a:pPr algn="ctr"/>
                      <a:r>
                        <a:rPr lang="en-US" altLang="zh-CN" sz="1800" dirty="0">
                          <a:latin typeface="Times New Roman" panose="02020603050405020304" pitchFamily="18" charset="0"/>
                          <a:cs typeface="Times New Roman" panose="02020603050405020304" pitchFamily="18" charset="0"/>
                        </a:rPr>
                        <a:t>2,622</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tc>
                  <a:txBody>
                    <a:bodyPr/>
                    <a:lstStyle/>
                    <a:p>
                      <a:pPr algn="ctr"/>
                      <a:r>
                        <a:rPr lang="en-US" altLang="zh-CN" sz="1800" dirty="0">
                          <a:latin typeface="Times New Roman" panose="02020603050405020304" pitchFamily="18" charset="0"/>
                          <a:cs typeface="Times New Roman" panose="02020603050405020304" pitchFamily="18" charset="0"/>
                        </a:rPr>
                        <a:t>2,600,000</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extLst>
                  <a:ext uri="{0D108BD9-81ED-4DB2-BD59-A6C34878D82A}">
                    <a16:rowId xmlns:a16="http://schemas.microsoft.com/office/drawing/2014/main" val="14273567"/>
                  </a:ext>
                </a:extLst>
              </a:tr>
              <a:tr h="3707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Times New Roman" panose="02020603050405020304" pitchFamily="18" charset="0"/>
                          <a:cs typeface="Times New Roman" panose="02020603050405020304" pitchFamily="18" charset="0"/>
                        </a:rPr>
                        <a:t>Ms-Celeb-1M</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tc>
                <a:tc>
                  <a:txBody>
                    <a:bodyPr/>
                    <a:lstStyle/>
                    <a:p>
                      <a:pPr algn="ctr"/>
                      <a:r>
                        <a:rPr lang="en-US" altLang="zh-CN" sz="1800" dirty="0">
                          <a:latin typeface="Times New Roman" panose="02020603050405020304" pitchFamily="18" charset="0"/>
                          <a:cs typeface="Times New Roman" panose="02020603050405020304" pitchFamily="18" charset="0"/>
                        </a:rPr>
                        <a:t>100,000</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tc>
                  <a:txBody>
                    <a:bodyPr/>
                    <a:lstStyle/>
                    <a:p>
                      <a:pPr algn="ctr"/>
                      <a:r>
                        <a:rPr lang="en-US" altLang="zh-CN" sz="1800" dirty="0">
                          <a:latin typeface="Times New Roman" panose="02020603050405020304" pitchFamily="18" charset="0"/>
                          <a:cs typeface="Times New Roman" panose="02020603050405020304" pitchFamily="18" charset="0"/>
                        </a:rPr>
                        <a:t>10,000,000</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extLst>
                  <a:ext uri="{0D108BD9-81ED-4DB2-BD59-A6C34878D82A}">
                    <a16:rowId xmlns:a16="http://schemas.microsoft.com/office/drawing/2014/main" val="2479936456"/>
                  </a:ext>
                </a:extLst>
              </a:tr>
              <a:tr h="370769">
                <a:tc>
                  <a:txBody>
                    <a:bodyPr/>
                    <a:lstStyle/>
                    <a:p>
                      <a:r>
                        <a:rPr lang="en-US" altLang="zh-CN" sz="1800" dirty="0" err="1">
                          <a:latin typeface="Times New Roman" panose="02020603050405020304" pitchFamily="18" charset="0"/>
                          <a:cs typeface="Times New Roman" panose="02020603050405020304" pitchFamily="18" charset="0"/>
                        </a:rPr>
                        <a:t>MegaFace</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tc>
                <a:tc>
                  <a:txBody>
                    <a:bodyPr/>
                    <a:lstStyle/>
                    <a:p>
                      <a:pPr algn="ctr"/>
                      <a:r>
                        <a:rPr lang="en-US" altLang="zh-CN" sz="1800" dirty="0">
                          <a:latin typeface="Times New Roman" panose="02020603050405020304" pitchFamily="18" charset="0"/>
                          <a:cs typeface="Times New Roman" panose="02020603050405020304" pitchFamily="18" charset="0"/>
                        </a:rPr>
                        <a:t>690,572</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tc>
                  <a:txBody>
                    <a:bodyPr/>
                    <a:lstStyle/>
                    <a:p>
                      <a:pPr algn="ctr"/>
                      <a:r>
                        <a:rPr lang="en-US" altLang="zh-CN" sz="1800" dirty="0">
                          <a:latin typeface="Times New Roman" panose="02020603050405020304" pitchFamily="18" charset="0"/>
                          <a:cs typeface="Times New Roman" panose="02020603050405020304" pitchFamily="18" charset="0"/>
                        </a:rPr>
                        <a:t>4,700,000</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extLst>
                  <a:ext uri="{0D108BD9-81ED-4DB2-BD59-A6C34878D82A}">
                    <a16:rowId xmlns:a16="http://schemas.microsoft.com/office/drawing/2014/main" val="3828415402"/>
                  </a:ext>
                </a:extLst>
              </a:tr>
              <a:tr h="370769">
                <a:tc>
                  <a:txBody>
                    <a:bodyPr/>
                    <a:lstStyle/>
                    <a:p>
                      <a:r>
                        <a:rPr lang="en-US" altLang="zh-CN" sz="1800" dirty="0">
                          <a:latin typeface="Times New Roman" panose="02020603050405020304" pitchFamily="18" charset="0"/>
                          <a:cs typeface="Times New Roman" panose="02020603050405020304" pitchFamily="18" charset="0"/>
                        </a:rPr>
                        <a:t>LSUN</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tc>
                <a:tc>
                  <a:txBody>
                    <a:bodyPr/>
                    <a:lstStyle/>
                    <a:p>
                      <a:pPr algn="ctr"/>
                      <a:r>
                        <a:rPr lang="en-US" altLang="zh-CN" sz="1800" dirty="0">
                          <a:latin typeface="Times New Roman" panose="02020603050405020304" pitchFamily="18" charset="0"/>
                          <a:cs typeface="Times New Roman" panose="02020603050405020304" pitchFamily="18" charset="0"/>
                        </a:rPr>
                        <a:t>30</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tc>
                  <a:txBody>
                    <a:bodyPr/>
                    <a:lstStyle/>
                    <a:p>
                      <a:pPr algn="ctr"/>
                      <a:r>
                        <a:rPr lang="en-US" altLang="zh-CN" sz="1800" dirty="0">
                          <a:latin typeface="Times New Roman" panose="02020603050405020304" pitchFamily="18" charset="0"/>
                          <a:cs typeface="Times New Roman" panose="02020603050405020304" pitchFamily="18" charset="0"/>
                        </a:rPr>
                        <a:t>1,000,000</a:t>
                      </a:r>
                      <a:endParaRPr lang="zh-CN" altLang="en-US" sz="1800" dirty="0">
                        <a:latin typeface="Times New Roman" panose="02020603050405020304" pitchFamily="18" charset="0"/>
                        <a:cs typeface="Times New Roman" panose="02020603050405020304" pitchFamily="18" charset="0"/>
                      </a:endParaRPr>
                    </a:p>
                  </a:txBody>
                  <a:tcPr marL="91439" marR="91439" marT="45711" marB="45711" anchor="ctr"/>
                </a:tc>
                <a:extLst>
                  <a:ext uri="{0D108BD9-81ED-4DB2-BD59-A6C34878D82A}">
                    <a16:rowId xmlns:a16="http://schemas.microsoft.com/office/drawing/2014/main" val="1829666230"/>
                  </a:ext>
                </a:extLst>
              </a:tr>
            </a:tbl>
          </a:graphicData>
        </a:graphic>
      </p:graphicFrame>
      <p:graphicFrame>
        <p:nvGraphicFramePr>
          <p:cNvPr id="4" name="表格 3">
            <a:extLst>
              <a:ext uri="{FF2B5EF4-FFF2-40B4-BE49-F238E27FC236}">
                <a16:creationId xmlns:a16="http://schemas.microsoft.com/office/drawing/2014/main" id="{ED608189-2067-48E4-8EB7-0A9A8E4BE010}"/>
              </a:ext>
            </a:extLst>
          </p:cNvPr>
          <p:cNvGraphicFramePr>
            <a:graphicFrameLocks noGrp="1"/>
          </p:cNvGraphicFramePr>
          <p:nvPr>
            <p:extLst/>
          </p:nvPr>
        </p:nvGraphicFramePr>
        <p:xfrm>
          <a:off x="6432550" y="1288399"/>
          <a:ext cx="4922839" cy="4821232"/>
        </p:xfrm>
        <a:graphic>
          <a:graphicData uri="http://schemas.openxmlformats.org/drawingml/2006/table">
            <a:tbl>
              <a:tblPr firstRow="1" bandRow="1">
                <a:tableStyleId>{5C22544A-7EE6-4342-B048-85BDC9FD1C3A}</a:tableStyleId>
              </a:tblPr>
              <a:tblGrid>
                <a:gridCol w="1970632">
                  <a:extLst>
                    <a:ext uri="{9D8B030D-6E8A-4147-A177-3AD203B41FA5}">
                      <a16:colId xmlns:a16="http://schemas.microsoft.com/office/drawing/2014/main" val="2682876420"/>
                    </a:ext>
                  </a:extLst>
                </a:gridCol>
                <a:gridCol w="1368096">
                  <a:extLst>
                    <a:ext uri="{9D8B030D-6E8A-4147-A177-3AD203B41FA5}">
                      <a16:colId xmlns:a16="http://schemas.microsoft.com/office/drawing/2014/main" val="3955306922"/>
                    </a:ext>
                  </a:extLst>
                </a:gridCol>
                <a:gridCol w="1584111">
                  <a:extLst>
                    <a:ext uri="{9D8B030D-6E8A-4147-A177-3AD203B41FA5}">
                      <a16:colId xmlns:a16="http://schemas.microsoft.com/office/drawing/2014/main" val="3897185654"/>
                    </a:ext>
                  </a:extLst>
                </a:gridCol>
              </a:tblGrid>
              <a:tr h="370864">
                <a:tc>
                  <a:txBody>
                    <a:bodyPr/>
                    <a:lstStyle/>
                    <a:p>
                      <a:pPr algn="ctr"/>
                      <a:r>
                        <a:rPr lang="en-US" altLang="zh-CN" sz="1800" dirty="0">
                          <a:latin typeface="Times New Roman" panose="02020603050405020304" pitchFamily="18" charset="0"/>
                          <a:cs typeface="Times New Roman" panose="02020603050405020304" pitchFamily="18" charset="0"/>
                        </a:rPr>
                        <a:t>Databases</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Time</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Images</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2579682961"/>
                  </a:ext>
                </a:extLst>
              </a:tr>
              <a:tr h="370864">
                <a:tc>
                  <a:txBody>
                    <a:bodyPr/>
                    <a:lstStyle/>
                    <a:p>
                      <a:r>
                        <a:rPr lang="en-US" altLang="zh-CN" sz="1800" dirty="0">
                          <a:latin typeface="Times New Roman" panose="02020603050405020304" pitchFamily="18" charset="0"/>
                          <a:cs typeface="Times New Roman" panose="02020603050405020304" pitchFamily="18" charset="0"/>
                        </a:rPr>
                        <a:t>UADFV</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2018</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98</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3486420541"/>
                  </a:ext>
                </a:extLst>
              </a:tr>
              <a:tr h="370864">
                <a:tc>
                  <a:txBody>
                    <a:bodyPr/>
                    <a:lstStyle/>
                    <a:p>
                      <a:r>
                        <a:rPr lang="en-US" altLang="zh-CN" sz="1800" dirty="0" err="1">
                          <a:latin typeface="Times New Roman" panose="02020603050405020304" pitchFamily="18" charset="0"/>
                          <a:cs typeface="Times New Roman" panose="02020603050405020304" pitchFamily="18" charset="0"/>
                        </a:rPr>
                        <a:t>DeepFake</a:t>
                      </a:r>
                      <a:r>
                        <a:rPr lang="en-US" altLang="zh-CN" sz="1800" dirty="0">
                          <a:latin typeface="Times New Roman" panose="02020603050405020304" pitchFamily="18" charset="0"/>
                          <a:cs typeface="Times New Roman" panose="02020603050405020304" pitchFamily="18" charset="0"/>
                        </a:rPr>
                        <a:t>-TIMIT</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2018</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620</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278207745"/>
                  </a:ext>
                </a:extLst>
              </a:tr>
              <a:tr h="370864">
                <a:tc>
                  <a:txBody>
                    <a:bodyPr/>
                    <a:lstStyle/>
                    <a:p>
                      <a:r>
                        <a:rPr lang="en-US" altLang="zh-CN" sz="1800" dirty="0">
                          <a:latin typeface="Times New Roman" panose="02020603050405020304" pitchFamily="18" charset="0"/>
                          <a:cs typeface="Times New Roman" panose="02020603050405020304" pitchFamily="18" charset="0"/>
                        </a:rPr>
                        <a:t>DFDC Preview</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2019</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5,214</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853655637"/>
                  </a:ext>
                </a:extLst>
              </a:tr>
              <a:tr h="370864">
                <a:tc>
                  <a:txBody>
                    <a:bodyPr/>
                    <a:lstStyle/>
                    <a:p>
                      <a:r>
                        <a:rPr lang="en-US" altLang="zh-CN" sz="1800" dirty="0" err="1">
                          <a:latin typeface="Times New Roman" panose="02020603050405020304" pitchFamily="18" charset="0"/>
                          <a:cs typeface="Times New Roman" panose="02020603050405020304" pitchFamily="18" charset="0"/>
                        </a:rPr>
                        <a:t>FaceForensics</a:t>
                      </a: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2019</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5,000</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4226451300"/>
                  </a:ext>
                </a:extLst>
              </a:tr>
              <a:tr h="370864">
                <a:tc>
                  <a:txBody>
                    <a:bodyPr/>
                    <a:lstStyle/>
                    <a:p>
                      <a:r>
                        <a:rPr lang="en-US" altLang="zh-CN" sz="1800" dirty="0">
                          <a:latin typeface="Times New Roman" panose="02020603050405020304" pitchFamily="18" charset="0"/>
                          <a:cs typeface="Times New Roman" panose="02020603050405020304" pitchFamily="18" charset="0"/>
                        </a:rPr>
                        <a:t>MFC</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2019</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35,404,000</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14273567"/>
                  </a:ext>
                </a:extLst>
              </a:tr>
              <a:tr h="3708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Times New Roman" panose="02020603050405020304" pitchFamily="18" charset="0"/>
                          <a:cs typeface="Times New Roman" panose="02020603050405020304" pitchFamily="18" charset="0"/>
                        </a:rPr>
                        <a:t>Celeb-DF</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2020</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6,229</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2479936456"/>
                  </a:ext>
                </a:extLst>
              </a:tr>
              <a:tr h="370864">
                <a:tc>
                  <a:txBody>
                    <a:bodyPr/>
                    <a:lstStyle/>
                    <a:p>
                      <a:r>
                        <a:rPr lang="en-US" altLang="zh-CN" sz="1800" dirty="0" err="1">
                          <a:latin typeface="Times New Roman" panose="02020603050405020304" pitchFamily="18" charset="0"/>
                          <a:cs typeface="Times New Roman" panose="02020603050405020304" pitchFamily="18" charset="0"/>
                        </a:rPr>
                        <a:t>FakeCatcher</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2020</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142</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3828415402"/>
                  </a:ext>
                </a:extLst>
              </a:tr>
              <a:tr h="370864">
                <a:tc>
                  <a:txBody>
                    <a:bodyPr/>
                    <a:lstStyle/>
                    <a:p>
                      <a:r>
                        <a:rPr lang="en-US" altLang="zh-CN" sz="1800" dirty="0">
                          <a:latin typeface="Times New Roman" panose="02020603050405020304" pitchFamily="18" charset="0"/>
                          <a:cs typeface="Times New Roman" panose="02020603050405020304" pitchFamily="18" charset="0"/>
                        </a:rPr>
                        <a:t>DFFD</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2020</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303,039</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1829666230"/>
                  </a:ext>
                </a:extLst>
              </a:tr>
              <a:tr h="370864">
                <a:tc>
                  <a:txBody>
                    <a:bodyPr/>
                    <a:lstStyle/>
                    <a:p>
                      <a:r>
                        <a:rPr lang="en-US" altLang="zh-CN" sz="1800" dirty="0">
                          <a:latin typeface="Times New Roman" panose="02020603050405020304" pitchFamily="18" charset="0"/>
                          <a:cs typeface="Times New Roman" panose="02020603050405020304" pitchFamily="18" charset="0"/>
                        </a:rPr>
                        <a:t>Google DFD</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2019</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3,431</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788972685"/>
                  </a:ext>
                </a:extLst>
              </a:tr>
              <a:tr h="370864">
                <a:tc>
                  <a:txBody>
                    <a:bodyPr/>
                    <a:lstStyle/>
                    <a:p>
                      <a:r>
                        <a:rPr lang="en-US" altLang="zh-CN" sz="1800" dirty="0">
                          <a:solidFill>
                            <a:schemeClr val="tx1"/>
                          </a:solidFill>
                          <a:latin typeface="Times New Roman" panose="02020603050405020304" pitchFamily="18" charset="0"/>
                          <a:cs typeface="Times New Roman" panose="02020603050405020304" pitchFamily="18" charset="0"/>
                        </a:rPr>
                        <a:t>DFDC</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2020</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128,154</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1565050515"/>
                  </a:ext>
                </a:extLst>
              </a:tr>
              <a:tr h="370864">
                <a:tc>
                  <a:txBody>
                    <a:bodyPr/>
                    <a:lstStyle/>
                    <a:p>
                      <a:r>
                        <a:rPr lang="en-US" altLang="zh-CN" sz="1800" dirty="0" err="1">
                          <a:latin typeface="Times New Roman" panose="02020603050405020304" pitchFamily="18" charset="0"/>
                          <a:cs typeface="Times New Roman" panose="02020603050405020304" pitchFamily="18" charset="0"/>
                        </a:rPr>
                        <a:t>DeeperForensics</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2020</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60,000</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4177643072"/>
                  </a:ext>
                </a:extLst>
              </a:tr>
              <a:tr h="370864">
                <a:tc>
                  <a:txBody>
                    <a:bodyPr/>
                    <a:lstStyle/>
                    <a:p>
                      <a:r>
                        <a:rPr lang="en-US" altLang="zh-CN" sz="1800" dirty="0">
                          <a:latin typeface="Times New Roman" panose="02020603050405020304" pitchFamily="18" charset="0"/>
                          <a:cs typeface="Times New Roman" panose="02020603050405020304" pitchFamily="18" charset="0"/>
                        </a:rPr>
                        <a:t>Vox-</a:t>
                      </a:r>
                      <a:r>
                        <a:rPr lang="en-US" altLang="zh-CN" sz="1800" dirty="0" err="1">
                          <a:latin typeface="Times New Roman" panose="02020603050405020304" pitchFamily="18" charset="0"/>
                          <a:cs typeface="Times New Roman" panose="02020603050405020304" pitchFamily="18" charset="0"/>
                        </a:rPr>
                        <a:t>DeepFake</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2020</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2,171,215</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2874415496"/>
                  </a:ext>
                </a:extLst>
              </a:tr>
            </a:tbl>
          </a:graphicData>
        </a:graphic>
      </p:graphicFrame>
      <p:sp>
        <p:nvSpPr>
          <p:cNvPr id="5" name="文本框 4">
            <a:extLst>
              <a:ext uri="{FF2B5EF4-FFF2-40B4-BE49-F238E27FC236}">
                <a16:creationId xmlns:a16="http://schemas.microsoft.com/office/drawing/2014/main" id="{2AF1D68A-2CFA-415D-8DB8-EBB872DB4BCF}"/>
              </a:ext>
            </a:extLst>
          </p:cNvPr>
          <p:cNvSpPr txBox="1"/>
          <p:nvPr/>
        </p:nvSpPr>
        <p:spPr>
          <a:xfrm>
            <a:off x="407988" y="919067"/>
            <a:ext cx="4612997" cy="369332"/>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Tab 1(a). Real face datasets</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E8063D37-E8CD-459A-AD27-621E3CF607C9}"/>
              </a:ext>
            </a:extLst>
          </p:cNvPr>
          <p:cNvSpPr txBox="1"/>
          <p:nvPr/>
        </p:nvSpPr>
        <p:spPr>
          <a:xfrm>
            <a:off x="6664603" y="872493"/>
            <a:ext cx="4612997" cy="369332"/>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Tab 1(b). Fake face datasets</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48872E82-329C-4284-BBA6-69D84ABE4FD7}"/>
              </a:ext>
            </a:extLst>
          </p:cNvPr>
          <p:cNvSpPr/>
          <p:nvPr/>
        </p:nvSpPr>
        <p:spPr>
          <a:xfrm>
            <a:off x="289757" y="6334780"/>
            <a:ext cx="9555809" cy="307777"/>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Juefei</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-Xu Felix,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Run Wang</a:t>
            </a: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40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et al. Countering malicious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deepfakes</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Survey, battleground, and horizon[J].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IJCV, 2022</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CCF-A</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64693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8AA5FD9D-43BC-48B9-B0CB-AEEFD4814251}"/>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开源的</a:t>
            </a: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公开数据集</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ED608189-2067-48E4-8EB7-0A9A8E4BE010}"/>
              </a:ext>
            </a:extLst>
          </p:cNvPr>
          <p:cNvGraphicFramePr>
            <a:graphicFrameLocks noGrp="1"/>
          </p:cNvGraphicFramePr>
          <p:nvPr>
            <p:extLst/>
          </p:nvPr>
        </p:nvGraphicFramePr>
        <p:xfrm>
          <a:off x="580390" y="1288399"/>
          <a:ext cx="4922839" cy="4821232"/>
        </p:xfrm>
        <a:graphic>
          <a:graphicData uri="http://schemas.openxmlformats.org/drawingml/2006/table">
            <a:tbl>
              <a:tblPr firstRow="1" bandRow="1">
                <a:tableStyleId>{5C22544A-7EE6-4342-B048-85BDC9FD1C3A}</a:tableStyleId>
              </a:tblPr>
              <a:tblGrid>
                <a:gridCol w="1970632">
                  <a:extLst>
                    <a:ext uri="{9D8B030D-6E8A-4147-A177-3AD203B41FA5}">
                      <a16:colId xmlns:a16="http://schemas.microsoft.com/office/drawing/2014/main" val="2682876420"/>
                    </a:ext>
                  </a:extLst>
                </a:gridCol>
                <a:gridCol w="1368096">
                  <a:extLst>
                    <a:ext uri="{9D8B030D-6E8A-4147-A177-3AD203B41FA5}">
                      <a16:colId xmlns:a16="http://schemas.microsoft.com/office/drawing/2014/main" val="3955306922"/>
                    </a:ext>
                  </a:extLst>
                </a:gridCol>
                <a:gridCol w="1584111">
                  <a:extLst>
                    <a:ext uri="{9D8B030D-6E8A-4147-A177-3AD203B41FA5}">
                      <a16:colId xmlns:a16="http://schemas.microsoft.com/office/drawing/2014/main" val="3897185654"/>
                    </a:ext>
                  </a:extLst>
                </a:gridCol>
              </a:tblGrid>
              <a:tr h="370864">
                <a:tc>
                  <a:txBody>
                    <a:bodyPr/>
                    <a:lstStyle/>
                    <a:p>
                      <a:pPr algn="ctr"/>
                      <a:r>
                        <a:rPr lang="en-US" altLang="zh-CN" sz="1800" dirty="0">
                          <a:latin typeface="Times New Roman" panose="02020603050405020304" pitchFamily="18" charset="0"/>
                          <a:cs typeface="Times New Roman" panose="02020603050405020304" pitchFamily="18" charset="0"/>
                        </a:rPr>
                        <a:t>Databases</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Time</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Images</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2579682961"/>
                  </a:ext>
                </a:extLst>
              </a:tr>
              <a:tr h="370864">
                <a:tc>
                  <a:txBody>
                    <a:bodyPr/>
                    <a:lstStyle/>
                    <a:p>
                      <a:r>
                        <a:rPr lang="en-US" altLang="zh-CN" sz="1800" dirty="0">
                          <a:latin typeface="Times New Roman" panose="02020603050405020304" pitchFamily="18" charset="0"/>
                          <a:cs typeface="Times New Roman" panose="02020603050405020304" pitchFamily="18" charset="0"/>
                        </a:rPr>
                        <a:t>UADFV</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2018</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98</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3486420541"/>
                  </a:ext>
                </a:extLst>
              </a:tr>
              <a:tr h="370864">
                <a:tc>
                  <a:txBody>
                    <a:bodyPr/>
                    <a:lstStyle/>
                    <a:p>
                      <a:r>
                        <a:rPr lang="en-US" altLang="zh-CN" sz="1800" dirty="0" err="1">
                          <a:latin typeface="Times New Roman" panose="02020603050405020304" pitchFamily="18" charset="0"/>
                          <a:cs typeface="Times New Roman" panose="02020603050405020304" pitchFamily="18" charset="0"/>
                        </a:rPr>
                        <a:t>DeepFake</a:t>
                      </a:r>
                      <a:r>
                        <a:rPr lang="en-US" altLang="zh-CN" sz="1800" dirty="0">
                          <a:latin typeface="Times New Roman" panose="02020603050405020304" pitchFamily="18" charset="0"/>
                          <a:cs typeface="Times New Roman" panose="02020603050405020304" pitchFamily="18" charset="0"/>
                        </a:rPr>
                        <a:t>-TIMIT</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2018</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620</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278207745"/>
                  </a:ext>
                </a:extLst>
              </a:tr>
              <a:tr h="370864">
                <a:tc>
                  <a:txBody>
                    <a:bodyPr/>
                    <a:lstStyle/>
                    <a:p>
                      <a:r>
                        <a:rPr lang="en-US" altLang="zh-CN" sz="1800" dirty="0">
                          <a:latin typeface="Times New Roman" panose="02020603050405020304" pitchFamily="18" charset="0"/>
                          <a:cs typeface="Times New Roman" panose="02020603050405020304" pitchFamily="18" charset="0"/>
                        </a:rPr>
                        <a:t>DFDC Preview</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2019</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5,214</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853655637"/>
                  </a:ext>
                </a:extLst>
              </a:tr>
              <a:tr h="370864">
                <a:tc>
                  <a:txBody>
                    <a:bodyPr/>
                    <a:lstStyle/>
                    <a:p>
                      <a:r>
                        <a:rPr lang="en-US" altLang="zh-CN" sz="1800" dirty="0" err="1">
                          <a:latin typeface="Times New Roman" panose="02020603050405020304" pitchFamily="18" charset="0"/>
                          <a:cs typeface="Times New Roman" panose="02020603050405020304" pitchFamily="18" charset="0"/>
                        </a:rPr>
                        <a:t>FaceForensics</a:t>
                      </a: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2019</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5,000</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4226451300"/>
                  </a:ext>
                </a:extLst>
              </a:tr>
              <a:tr h="370864">
                <a:tc>
                  <a:txBody>
                    <a:bodyPr/>
                    <a:lstStyle/>
                    <a:p>
                      <a:r>
                        <a:rPr lang="en-US" altLang="zh-CN" sz="1800" dirty="0">
                          <a:latin typeface="Times New Roman" panose="02020603050405020304" pitchFamily="18" charset="0"/>
                          <a:cs typeface="Times New Roman" panose="02020603050405020304" pitchFamily="18" charset="0"/>
                        </a:rPr>
                        <a:t>MFC</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2019</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35,404,000</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14273567"/>
                  </a:ext>
                </a:extLst>
              </a:tr>
              <a:tr h="3708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Times New Roman" panose="02020603050405020304" pitchFamily="18" charset="0"/>
                          <a:cs typeface="Times New Roman" panose="02020603050405020304" pitchFamily="18" charset="0"/>
                        </a:rPr>
                        <a:t>Celeb-DF</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2020</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6,229</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2479936456"/>
                  </a:ext>
                </a:extLst>
              </a:tr>
              <a:tr h="370864">
                <a:tc>
                  <a:txBody>
                    <a:bodyPr/>
                    <a:lstStyle/>
                    <a:p>
                      <a:r>
                        <a:rPr lang="en-US" altLang="zh-CN" sz="1800" dirty="0" err="1">
                          <a:latin typeface="Times New Roman" panose="02020603050405020304" pitchFamily="18" charset="0"/>
                          <a:cs typeface="Times New Roman" panose="02020603050405020304" pitchFamily="18" charset="0"/>
                        </a:rPr>
                        <a:t>FakeCatcher</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2020</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142</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3828415402"/>
                  </a:ext>
                </a:extLst>
              </a:tr>
              <a:tr h="370864">
                <a:tc>
                  <a:txBody>
                    <a:bodyPr/>
                    <a:lstStyle/>
                    <a:p>
                      <a:r>
                        <a:rPr lang="en-US" altLang="zh-CN" sz="1800" dirty="0">
                          <a:latin typeface="Times New Roman" panose="02020603050405020304" pitchFamily="18" charset="0"/>
                          <a:cs typeface="Times New Roman" panose="02020603050405020304" pitchFamily="18" charset="0"/>
                        </a:rPr>
                        <a:t>DFFD</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2020</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303,039</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1829666230"/>
                  </a:ext>
                </a:extLst>
              </a:tr>
              <a:tr h="370864">
                <a:tc>
                  <a:txBody>
                    <a:bodyPr/>
                    <a:lstStyle/>
                    <a:p>
                      <a:r>
                        <a:rPr lang="en-US" altLang="zh-CN" sz="1800" dirty="0">
                          <a:latin typeface="Times New Roman" panose="02020603050405020304" pitchFamily="18" charset="0"/>
                          <a:cs typeface="Times New Roman" panose="02020603050405020304" pitchFamily="18" charset="0"/>
                        </a:rPr>
                        <a:t>Google DFD</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2019</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3,431</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788972685"/>
                  </a:ext>
                </a:extLst>
              </a:tr>
              <a:tr h="370864">
                <a:tc>
                  <a:txBody>
                    <a:bodyPr/>
                    <a:lstStyle/>
                    <a:p>
                      <a:r>
                        <a:rPr lang="en-US" altLang="zh-CN" sz="1800" dirty="0">
                          <a:solidFill>
                            <a:schemeClr val="tx1"/>
                          </a:solidFill>
                          <a:latin typeface="Times New Roman" panose="02020603050405020304" pitchFamily="18" charset="0"/>
                          <a:cs typeface="Times New Roman" panose="02020603050405020304" pitchFamily="18" charset="0"/>
                        </a:rPr>
                        <a:t>DFDC</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2020</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128,154</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1565050515"/>
                  </a:ext>
                </a:extLst>
              </a:tr>
              <a:tr h="370864">
                <a:tc>
                  <a:txBody>
                    <a:bodyPr/>
                    <a:lstStyle/>
                    <a:p>
                      <a:r>
                        <a:rPr lang="en-US" altLang="zh-CN" sz="1800" dirty="0" err="1">
                          <a:latin typeface="Times New Roman" panose="02020603050405020304" pitchFamily="18" charset="0"/>
                          <a:cs typeface="Times New Roman" panose="02020603050405020304" pitchFamily="18" charset="0"/>
                        </a:rPr>
                        <a:t>DeeperForensics</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2020</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60,000</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4177643072"/>
                  </a:ext>
                </a:extLst>
              </a:tr>
              <a:tr h="370864">
                <a:tc>
                  <a:txBody>
                    <a:bodyPr/>
                    <a:lstStyle/>
                    <a:p>
                      <a:r>
                        <a:rPr lang="en-US" altLang="zh-CN" sz="1800" dirty="0">
                          <a:latin typeface="Times New Roman" panose="02020603050405020304" pitchFamily="18" charset="0"/>
                          <a:cs typeface="Times New Roman" panose="02020603050405020304" pitchFamily="18" charset="0"/>
                        </a:rPr>
                        <a:t>Vox-</a:t>
                      </a:r>
                      <a:r>
                        <a:rPr lang="en-US" altLang="zh-CN" sz="1800" dirty="0" err="1">
                          <a:latin typeface="Times New Roman" panose="02020603050405020304" pitchFamily="18" charset="0"/>
                          <a:cs typeface="Times New Roman" panose="02020603050405020304" pitchFamily="18" charset="0"/>
                        </a:rPr>
                        <a:t>DeepFake</a:t>
                      </a:r>
                      <a:endParaRPr lang="zh-CN" altLang="en-US" sz="1800" dirty="0">
                        <a:latin typeface="Times New Roman" panose="02020603050405020304" pitchFamily="18" charset="0"/>
                        <a:cs typeface="Times New Roman" panose="02020603050405020304" pitchFamily="18" charset="0"/>
                      </a:endParaRPr>
                    </a:p>
                  </a:txBody>
                  <a:tcPr marT="45723" marB="45723"/>
                </a:tc>
                <a:tc>
                  <a:txBody>
                    <a:bodyPr/>
                    <a:lstStyle/>
                    <a:p>
                      <a:pPr algn="ctr"/>
                      <a:r>
                        <a:rPr lang="en-US" altLang="zh-CN" sz="1800" dirty="0">
                          <a:latin typeface="Times New Roman" panose="02020603050405020304" pitchFamily="18" charset="0"/>
                          <a:cs typeface="Times New Roman" panose="02020603050405020304" pitchFamily="18" charset="0"/>
                        </a:rPr>
                        <a:t>2020</a:t>
                      </a:r>
                      <a:endParaRPr lang="zh-CN" altLang="en-US" sz="1800" dirty="0">
                        <a:latin typeface="Times New Roman" panose="02020603050405020304" pitchFamily="18" charset="0"/>
                        <a:cs typeface="Times New Roman" panose="02020603050405020304" pitchFamily="18" charset="0"/>
                      </a:endParaRPr>
                    </a:p>
                  </a:txBody>
                  <a:tcPr marT="45723" marB="45723" anchor="ctr"/>
                </a:tc>
                <a:tc>
                  <a:txBody>
                    <a:bodyPr/>
                    <a:lstStyle/>
                    <a:p>
                      <a:pPr algn="ctr"/>
                      <a:r>
                        <a:rPr lang="en-US" altLang="zh-CN" sz="1800" dirty="0">
                          <a:latin typeface="Times New Roman" panose="02020603050405020304" pitchFamily="18" charset="0"/>
                          <a:cs typeface="Times New Roman" panose="02020603050405020304" pitchFamily="18" charset="0"/>
                        </a:rPr>
                        <a:t>2,171,215</a:t>
                      </a:r>
                      <a:endParaRPr lang="zh-CN" altLang="en-US" sz="1800" dirty="0">
                        <a:latin typeface="Times New Roman" panose="02020603050405020304" pitchFamily="18" charset="0"/>
                        <a:cs typeface="Times New Roman" panose="02020603050405020304" pitchFamily="18" charset="0"/>
                      </a:endParaRPr>
                    </a:p>
                  </a:txBody>
                  <a:tcPr marT="45723" marB="45723" anchor="ctr"/>
                </a:tc>
                <a:extLst>
                  <a:ext uri="{0D108BD9-81ED-4DB2-BD59-A6C34878D82A}">
                    <a16:rowId xmlns:a16="http://schemas.microsoft.com/office/drawing/2014/main" val="2874415496"/>
                  </a:ext>
                </a:extLst>
              </a:tr>
            </a:tbl>
          </a:graphicData>
        </a:graphic>
      </p:graphicFrame>
      <p:sp>
        <p:nvSpPr>
          <p:cNvPr id="6" name="文本框 5">
            <a:extLst>
              <a:ext uri="{FF2B5EF4-FFF2-40B4-BE49-F238E27FC236}">
                <a16:creationId xmlns:a16="http://schemas.microsoft.com/office/drawing/2014/main" id="{E8063D37-E8CD-459A-AD27-621E3CF607C9}"/>
              </a:ext>
            </a:extLst>
          </p:cNvPr>
          <p:cNvSpPr txBox="1"/>
          <p:nvPr/>
        </p:nvSpPr>
        <p:spPr>
          <a:xfrm>
            <a:off x="812443" y="872493"/>
            <a:ext cx="4612997" cy="369332"/>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Tab 1(b). Fake face datasets</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48872E82-329C-4284-BBA6-69D84ABE4FD7}"/>
              </a:ext>
            </a:extLst>
          </p:cNvPr>
          <p:cNvSpPr/>
          <p:nvPr/>
        </p:nvSpPr>
        <p:spPr>
          <a:xfrm>
            <a:off x="447413" y="6334780"/>
            <a:ext cx="9823822" cy="307777"/>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Juefei</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-Xu Felix,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Run Wang</a:t>
            </a: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40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et al. Countering malicious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deepfakes</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Survey, battleground, and horizon[J].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IJCV, 2022</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CCF-A</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642D2C43-4821-4A97-BADB-03DDB0152E34}"/>
              </a:ext>
            </a:extLst>
          </p:cNvPr>
          <p:cNvPicPr>
            <a:picLocks noChangeAspect="1"/>
          </p:cNvPicPr>
          <p:nvPr/>
        </p:nvPicPr>
        <p:blipFill>
          <a:blip r:embed="rId3"/>
          <a:stretch>
            <a:fillRect/>
          </a:stretch>
        </p:blipFill>
        <p:spPr>
          <a:xfrm>
            <a:off x="5652198" y="1770012"/>
            <a:ext cx="6415950" cy="3615804"/>
          </a:xfrm>
          <a:prstGeom prst="rect">
            <a:avLst/>
          </a:prstGeom>
        </p:spPr>
      </p:pic>
    </p:spTree>
    <p:extLst>
      <p:ext uri="{BB962C8B-B14F-4D97-AF65-F5344CB8AC3E}">
        <p14:creationId xmlns:p14="http://schemas.microsoft.com/office/powerpoint/2010/main" val="2385860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781A53A-6404-48B5-8AD3-5681FDB908FB}"/>
              </a:ext>
            </a:extLst>
          </p:cNvPr>
          <p:cNvSpPr txBox="1"/>
          <p:nvPr/>
        </p:nvSpPr>
        <p:spPr>
          <a:xfrm>
            <a:off x="1731957" y="5981589"/>
            <a:ext cx="8965018" cy="369332"/>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Fig 1. Top 10 </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DeepFakes</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that are widely employed in evaluation (2018-2021)</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1">
            <a:extLst>
              <a:ext uri="{FF2B5EF4-FFF2-40B4-BE49-F238E27FC236}">
                <a16:creationId xmlns:a16="http://schemas.microsoft.com/office/drawing/2014/main" id="{9155CB8F-0D86-46E1-A01D-B404AA5AC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76" y="1057988"/>
            <a:ext cx="10859230" cy="473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2">
            <a:extLst>
              <a:ext uri="{FF2B5EF4-FFF2-40B4-BE49-F238E27FC236}">
                <a16:creationId xmlns:a16="http://schemas.microsoft.com/office/drawing/2014/main" id="{9D80ECFC-9D6C-4B81-9926-62A25A1CAC30}"/>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常见的</a:t>
            </a: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数据集可视化</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1369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ACEAF7D-D2BE-4CA9-8810-13F21750B2C7}"/>
              </a:ext>
            </a:extLst>
          </p:cNvPr>
          <p:cNvPicPr>
            <a:picLocks noChangeAspect="1"/>
          </p:cNvPicPr>
          <p:nvPr/>
        </p:nvPicPr>
        <p:blipFill>
          <a:blip r:embed="rId2"/>
          <a:stretch>
            <a:fillRect/>
          </a:stretch>
        </p:blipFill>
        <p:spPr>
          <a:xfrm>
            <a:off x="445009" y="1060630"/>
            <a:ext cx="10792968" cy="4298025"/>
          </a:xfrm>
          <a:prstGeom prst="rect">
            <a:avLst/>
          </a:prstGeom>
        </p:spPr>
      </p:pic>
      <p:sp>
        <p:nvSpPr>
          <p:cNvPr id="5" name="文本框 4">
            <a:extLst>
              <a:ext uri="{FF2B5EF4-FFF2-40B4-BE49-F238E27FC236}">
                <a16:creationId xmlns:a16="http://schemas.microsoft.com/office/drawing/2014/main" id="{EF6C5C9D-1D7D-48E2-9CC8-C9438590B1F0}"/>
              </a:ext>
            </a:extLst>
          </p:cNvPr>
          <p:cNvSpPr txBox="1"/>
          <p:nvPr/>
        </p:nvSpPr>
        <p:spPr>
          <a:xfrm>
            <a:off x="3369107" y="5610451"/>
            <a:ext cx="4944771" cy="338554"/>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Fig 1. </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DeepFake</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的分类及其发展的脉络</a:t>
            </a:r>
          </a:p>
        </p:txBody>
      </p:sp>
      <p:sp>
        <p:nvSpPr>
          <p:cNvPr id="6" name="标题 2">
            <a:extLst>
              <a:ext uri="{FF2B5EF4-FFF2-40B4-BE49-F238E27FC236}">
                <a16:creationId xmlns:a16="http://schemas.microsoft.com/office/drawing/2014/main" id="{4FB6F45C-F19A-4884-B35B-74DEC71BEE88}"/>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的分类</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D580D743-9FAE-447E-8A19-D7BDCBCC338E}"/>
              </a:ext>
            </a:extLst>
          </p:cNvPr>
          <p:cNvSpPr/>
          <p:nvPr/>
        </p:nvSpPr>
        <p:spPr>
          <a:xfrm>
            <a:off x="445010" y="6200801"/>
            <a:ext cx="9960232" cy="307777"/>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Juefei</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-Xu Felix,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Run Wang</a:t>
            </a: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et al. Countering malicious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deepfakes</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Survey, battleground, and horizon[J].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IJCV, 2022</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CCF-A</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62208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42C3F57-338A-43E9-8B0E-C8E5D760AE6B}"/>
              </a:ext>
            </a:extLst>
          </p:cNvPr>
          <p:cNvPicPr>
            <a:picLocks noChangeAspect="1"/>
          </p:cNvPicPr>
          <p:nvPr/>
        </p:nvPicPr>
        <p:blipFill rotWithShape="1">
          <a:blip r:embed="rId2"/>
          <a:srcRect l="-2389" r="1" b="50912"/>
          <a:stretch/>
        </p:blipFill>
        <p:spPr>
          <a:xfrm>
            <a:off x="398783" y="1796990"/>
            <a:ext cx="5498198" cy="2029177"/>
          </a:xfrm>
          <a:prstGeom prst="rect">
            <a:avLst/>
          </a:prstGeom>
        </p:spPr>
      </p:pic>
      <p:pic>
        <p:nvPicPr>
          <p:cNvPr id="3" name="图片 2">
            <a:extLst>
              <a:ext uri="{FF2B5EF4-FFF2-40B4-BE49-F238E27FC236}">
                <a16:creationId xmlns:a16="http://schemas.microsoft.com/office/drawing/2014/main" id="{96F2823E-D61E-4ED6-AEA3-50B4BD65AFFE}"/>
              </a:ext>
            </a:extLst>
          </p:cNvPr>
          <p:cNvPicPr>
            <a:picLocks noChangeAspect="1"/>
          </p:cNvPicPr>
          <p:nvPr/>
        </p:nvPicPr>
        <p:blipFill rotWithShape="1">
          <a:blip r:embed="rId2"/>
          <a:srcRect l="-1317" t="51991" r="1"/>
          <a:stretch/>
        </p:blipFill>
        <p:spPr>
          <a:xfrm>
            <a:off x="5995416" y="1796990"/>
            <a:ext cx="5440597" cy="1984577"/>
          </a:xfrm>
          <a:prstGeom prst="rect">
            <a:avLst/>
          </a:prstGeom>
        </p:spPr>
      </p:pic>
      <p:sp>
        <p:nvSpPr>
          <p:cNvPr id="4" name="文本框 3">
            <a:extLst>
              <a:ext uri="{FF2B5EF4-FFF2-40B4-BE49-F238E27FC236}">
                <a16:creationId xmlns:a16="http://schemas.microsoft.com/office/drawing/2014/main" id="{9F8C0CBA-8305-4174-AAE9-1A5794DB2D75}"/>
              </a:ext>
            </a:extLst>
          </p:cNvPr>
          <p:cNvSpPr txBox="1"/>
          <p:nvPr/>
        </p:nvSpPr>
        <p:spPr>
          <a:xfrm>
            <a:off x="2524895" y="6271991"/>
            <a:ext cx="1367682" cy="523220"/>
          </a:xfrm>
          <a:prstGeom prst="rect">
            <a:avLst/>
          </a:prstGeom>
          <a:noFill/>
        </p:spPr>
        <p:txBody>
          <a:bodyPr wrap="non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空间</a:t>
            </a:r>
            <a:r>
              <a:rPr kumimoji="0" lang="en-US" altLang="zh-CN"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域</a:t>
            </a:r>
          </a:p>
        </p:txBody>
      </p:sp>
      <p:sp>
        <p:nvSpPr>
          <p:cNvPr id="5" name="文本框 4">
            <a:extLst>
              <a:ext uri="{FF2B5EF4-FFF2-40B4-BE49-F238E27FC236}">
                <a16:creationId xmlns:a16="http://schemas.microsoft.com/office/drawing/2014/main" id="{A940C30C-A2C4-4844-8720-DF0C79294507}"/>
              </a:ext>
            </a:extLst>
          </p:cNvPr>
          <p:cNvSpPr txBox="1"/>
          <p:nvPr/>
        </p:nvSpPr>
        <p:spPr>
          <a:xfrm>
            <a:off x="8384714" y="6168277"/>
            <a:ext cx="1008609" cy="523220"/>
          </a:xfrm>
          <a:prstGeom prst="rect">
            <a:avLst/>
          </a:prstGeom>
          <a:noFill/>
        </p:spPr>
        <p:txBody>
          <a:bodyPr wrap="non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频</a:t>
            </a:r>
            <a:r>
              <a:rPr kumimoji="0" lang="en-US" altLang="zh-CN"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域</a:t>
            </a:r>
          </a:p>
        </p:txBody>
      </p:sp>
      <p:grpSp>
        <p:nvGrpSpPr>
          <p:cNvPr id="6" name="组合 5">
            <a:extLst>
              <a:ext uri="{FF2B5EF4-FFF2-40B4-BE49-F238E27FC236}">
                <a16:creationId xmlns:a16="http://schemas.microsoft.com/office/drawing/2014/main" id="{99071E7D-ED9A-4748-8A68-85598AED518D}"/>
              </a:ext>
            </a:extLst>
          </p:cNvPr>
          <p:cNvGrpSpPr/>
          <p:nvPr/>
        </p:nvGrpSpPr>
        <p:grpSpPr>
          <a:xfrm>
            <a:off x="9137107" y="4028754"/>
            <a:ext cx="1772422" cy="1871274"/>
            <a:chOff x="7922469" y="2661303"/>
            <a:chExt cx="2656248" cy="2652277"/>
          </a:xfrm>
        </p:grpSpPr>
        <p:pic>
          <p:nvPicPr>
            <p:cNvPr id="7" name="图片 6">
              <a:extLst>
                <a:ext uri="{FF2B5EF4-FFF2-40B4-BE49-F238E27FC236}">
                  <a16:creationId xmlns:a16="http://schemas.microsoft.com/office/drawing/2014/main" id="{D2039488-2A9D-43CC-A382-0860B5276B39}"/>
                </a:ext>
              </a:extLst>
            </p:cNvPr>
            <p:cNvPicPr>
              <a:picLocks noChangeAspect="1"/>
            </p:cNvPicPr>
            <p:nvPr/>
          </p:nvPicPr>
          <p:blipFill>
            <a:blip r:embed="rId3"/>
            <a:stretch>
              <a:fillRect/>
            </a:stretch>
          </p:blipFill>
          <p:spPr>
            <a:xfrm>
              <a:off x="7922469" y="2661303"/>
              <a:ext cx="2656248" cy="2652277"/>
            </a:xfrm>
            <a:prstGeom prst="rect">
              <a:avLst/>
            </a:prstGeom>
          </p:spPr>
        </p:pic>
        <p:sp>
          <p:nvSpPr>
            <p:cNvPr id="8" name="右箭头 1">
              <a:extLst>
                <a:ext uri="{FF2B5EF4-FFF2-40B4-BE49-F238E27FC236}">
                  <a16:creationId xmlns:a16="http://schemas.microsoft.com/office/drawing/2014/main" id="{4D0ADD90-D155-4240-99DE-10792E461F1A}"/>
                </a:ext>
              </a:extLst>
            </p:cNvPr>
            <p:cNvSpPr/>
            <p:nvPr/>
          </p:nvSpPr>
          <p:spPr>
            <a:xfrm rot="18928030">
              <a:off x="8125037" y="4843062"/>
              <a:ext cx="483133" cy="111596"/>
            </a:xfrm>
            <a:prstGeom prst="rightArrow">
              <a:avLst/>
            </a:prstGeom>
            <a:solidFill>
              <a:srgbClr val="B70031"/>
            </a:solidFill>
            <a:ln>
              <a:solidFill>
                <a:srgbClr val="B7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黑体" panose="02010609060101010101" pitchFamily="49" charset="-122"/>
                <a:cs typeface="+mn-cs"/>
              </a:endParaRPr>
            </a:p>
          </p:txBody>
        </p:sp>
      </p:grpSp>
      <p:pic>
        <p:nvPicPr>
          <p:cNvPr id="9" name="图片 8">
            <a:extLst>
              <a:ext uri="{FF2B5EF4-FFF2-40B4-BE49-F238E27FC236}">
                <a16:creationId xmlns:a16="http://schemas.microsoft.com/office/drawing/2014/main" id="{918E3EF7-C1C2-461C-B390-E69F05EF4630}"/>
              </a:ext>
            </a:extLst>
          </p:cNvPr>
          <p:cNvPicPr>
            <a:picLocks noChangeAspect="1"/>
          </p:cNvPicPr>
          <p:nvPr/>
        </p:nvPicPr>
        <p:blipFill>
          <a:blip r:embed="rId4"/>
          <a:stretch>
            <a:fillRect/>
          </a:stretch>
        </p:blipFill>
        <p:spPr>
          <a:xfrm>
            <a:off x="1391940" y="4028754"/>
            <a:ext cx="3625627" cy="2189167"/>
          </a:xfrm>
          <a:prstGeom prst="rect">
            <a:avLst/>
          </a:prstGeom>
        </p:spPr>
      </p:pic>
      <p:pic>
        <p:nvPicPr>
          <p:cNvPr id="10" name="图片 9">
            <a:extLst>
              <a:ext uri="{FF2B5EF4-FFF2-40B4-BE49-F238E27FC236}">
                <a16:creationId xmlns:a16="http://schemas.microsoft.com/office/drawing/2014/main" id="{06021B5E-86A9-4A13-A0A4-E74F66591785}"/>
              </a:ext>
            </a:extLst>
          </p:cNvPr>
          <p:cNvPicPr>
            <a:picLocks noChangeAspect="1"/>
          </p:cNvPicPr>
          <p:nvPr/>
        </p:nvPicPr>
        <p:blipFill>
          <a:blip r:embed="rId5"/>
          <a:stretch>
            <a:fillRect/>
          </a:stretch>
        </p:blipFill>
        <p:spPr>
          <a:xfrm>
            <a:off x="6596884" y="4028754"/>
            <a:ext cx="1874304" cy="1874304"/>
          </a:xfrm>
          <a:prstGeom prst="rect">
            <a:avLst/>
          </a:prstGeom>
        </p:spPr>
      </p:pic>
      <p:sp>
        <p:nvSpPr>
          <p:cNvPr id="11" name="文本框 10">
            <a:extLst>
              <a:ext uri="{FF2B5EF4-FFF2-40B4-BE49-F238E27FC236}">
                <a16:creationId xmlns:a16="http://schemas.microsoft.com/office/drawing/2014/main" id="{296CA4DA-FAFD-4DED-A104-F5F74CA9B3A0}"/>
              </a:ext>
            </a:extLst>
          </p:cNvPr>
          <p:cNvSpPr txBox="1"/>
          <p:nvPr/>
        </p:nvSpPr>
        <p:spPr>
          <a:xfrm>
            <a:off x="6860881" y="5941654"/>
            <a:ext cx="1415772" cy="338554"/>
          </a:xfrm>
          <a:prstGeom prst="rect">
            <a:avLst/>
          </a:prstGeom>
          <a:noFill/>
        </p:spPr>
        <p:txBody>
          <a:bodyPr wrap="non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真实图像频谱</a:t>
            </a:r>
          </a:p>
        </p:txBody>
      </p:sp>
      <p:sp>
        <p:nvSpPr>
          <p:cNvPr id="12" name="文本框 11">
            <a:extLst>
              <a:ext uri="{FF2B5EF4-FFF2-40B4-BE49-F238E27FC236}">
                <a16:creationId xmlns:a16="http://schemas.microsoft.com/office/drawing/2014/main" id="{0F7E74ED-C1E0-48EA-9F01-92F143E8F4D7}"/>
              </a:ext>
            </a:extLst>
          </p:cNvPr>
          <p:cNvSpPr txBox="1"/>
          <p:nvPr/>
        </p:nvSpPr>
        <p:spPr>
          <a:xfrm>
            <a:off x="9380305" y="5932737"/>
            <a:ext cx="1415772" cy="338554"/>
          </a:xfrm>
          <a:prstGeom prst="rect">
            <a:avLst/>
          </a:prstGeom>
          <a:noFill/>
        </p:spPr>
        <p:txBody>
          <a:bodyPr wrap="non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伪造图像频谱</a:t>
            </a:r>
          </a:p>
        </p:txBody>
      </p:sp>
      <p:sp>
        <p:nvSpPr>
          <p:cNvPr id="13" name="标题 2">
            <a:extLst>
              <a:ext uri="{FF2B5EF4-FFF2-40B4-BE49-F238E27FC236}">
                <a16:creationId xmlns:a16="http://schemas.microsoft.com/office/drawing/2014/main" id="{3B82649D-5F0C-4DC3-8465-CC9D6D265B0A}"/>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常见的</a:t>
            </a: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合成</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14" name="文本占位符 1">
            <a:extLst>
              <a:ext uri="{FF2B5EF4-FFF2-40B4-BE49-F238E27FC236}">
                <a16:creationId xmlns:a16="http://schemas.microsoft.com/office/drawing/2014/main" id="{C42D9BFF-FFF8-4143-B63D-37735453047E}"/>
              </a:ext>
            </a:extLst>
          </p:cNvPr>
          <p:cNvSpPr>
            <a:spLocks noGrp="1"/>
          </p:cNvSpPr>
          <p:nvPr>
            <p:ph type="body" idx="10"/>
          </p:nvPr>
        </p:nvSpPr>
        <p:spPr>
          <a:xfrm>
            <a:off x="398783" y="989372"/>
            <a:ext cx="11394434" cy="604467"/>
          </a:xfrm>
        </p:spPr>
        <p:txBody>
          <a:bodyPr/>
          <a:lstStyle/>
          <a:p>
            <a:pPr algn="just">
              <a:lnSpc>
                <a:spcPct val="125000"/>
              </a:lnSpc>
              <a:buFont typeface="Wingdings" panose="05000000000000000000" pitchFamily="2" charset="2"/>
              <a:buChar char="q"/>
            </a:pPr>
            <a:r>
              <a:rPr lang="zh-CN" altLang="en-US" sz="2200" b="1" dirty="0">
                <a:solidFill>
                  <a:schemeClr val="tx1"/>
                </a:solidFill>
                <a:cs typeface="+mn-cs"/>
              </a:rPr>
              <a:t>基于</a:t>
            </a:r>
            <a:r>
              <a:rPr lang="en-US" altLang="zh-CN" sz="2200" b="1" dirty="0">
                <a:solidFill>
                  <a:schemeClr val="tx1"/>
                </a:solidFill>
                <a:cs typeface="+mn-cs"/>
              </a:rPr>
              <a:t>GAN</a:t>
            </a:r>
            <a:r>
              <a:rPr lang="zh-CN" altLang="en-US" sz="2200" b="1" dirty="0">
                <a:solidFill>
                  <a:schemeClr val="tx1"/>
                </a:solidFill>
                <a:cs typeface="+mn-cs"/>
              </a:rPr>
              <a:t>的图像</a:t>
            </a:r>
            <a:r>
              <a:rPr lang="zh-CN" altLang="en-US" sz="2200" b="1" dirty="0">
                <a:solidFill>
                  <a:srgbClr val="C00000"/>
                </a:solidFill>
                <a:cs typeface="+mn-cs"/>
              </a:rPr>
              <a:t>上采样</a:t>
            </a:r>
            <a:r>
              <a:rPr lang="zh-CN" altLang="en-US" sz="2200" b="1" dirty="0">
                <a:solidFill>
                  <a:schemeClr val="tx1"/>
                </a:solidFill>
                <a:cs typeface="+mn-cs"/>
              </a:rPr>
              <a:t>会引入</a:t>
            </a:r>
            <a:r>
              <a:rPr lang="zh-CN" altLang="en-US" sz="2200" b="1" dirty="0">
                <a:solidFill>
                  <a:srgbClr val="C00000"/>
                </a:solidFill>
                <a:cs typeface="+mn-cs"/>
              </a:rPr>
              <a:t>伪影</a:t>
            </a:r>
            <a:r>
              <a:rPr lang="zh-CN" altLang="en-US" sz="2200" b="1" dirty="0">
                <a:solidFill>
                  <a:schemeClr val="tx1"/>
                </a:solidFill>
                <a:cs typeface="+mn-cs"/>
              </a:rPr>
              <a:t>，给</a:t>
            </a:r>
            <a:r>
              <a:rPr lang="en-US" altLang="zh-CN" sz="2200" b="1" dirty="0" err="1">
                <a:solidFill>
                  <a:schemeClr val="tx1"/>
                </a:solidFill>
                <a:cs typeface="+mn-cs"/>
              </a:rPr>
              <a:t>DeepFake</a:t>
            </a:r>
            <a:r>
              <a:rPr lang="zh-CN" altLang="en-US" sz="2200" b="1" dirty="0">
                <a:solidFill>
                  <a:schemeClr val="tx1"/>
                </a:solidFill>
                <a:cs typeface="+mn-cs"/>
              </a:rPr>
              <a:t>的检测提供了依据。</a:t>
            </a:r>
            <a:endParaRPr lang="en-US" altLang="zh-CN" sz="2200" b="1" dirty="0">
              <a:solidFill>
                <a:schemeClr val="tx1"/>
              </a:solidFill>
              <a:cs typeface="+mn-cs"/>
            </a:endParaRPr>
          </a:p>
        </p:txBody>
      </p:sp>
    </p:spTree>
    <p:extLst>
      <p:ext uri="{BB962C8B-B14F-4D97-AF65-F5344CB8AC3E}">
        <p14:creationId xmlns:p14="http://schemas.microsoft.com/office/powerpoint/2010/main" val="817887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机器学习乃至深度学习取得了成功</a:t>
            </a:r>
          </a:p>
        </p:txBody>
      </p:sp>
      <p:pic>
        <p:nvPicPr>
          <p:cNvPr id="12" name="图片 11">
            <a:extLst>
              <a:ext uri="{FF2B5EF4-FFF2-40B4-BE49-F238E27FC236}">
                <a16:creationId xmlns:a16="http://schemas.microsoft.com/office/drawing/2014/main" id="{69D29F9B-134C-4CB0-95F0-B54ED0EAB67C}"/>
              </a:ext>
            </a:extLst>
          </p:cNvPr>
          <p:cNvPicPr>
            <a:picLocks noChangeAspect="1"/>
          </p:cNvPicPr>
          <p:nvPr/>
        </p:nvPicPr>
        <p:blipFill>
          <a:blip r:embed="rId3"/>
          <a:stretch>
            <a:fillRect/>
          </a:stretch>
        </p:blipFill>
        <p:spPr>
          <a:xfrm>
            <a:off x="340425" y="1024652"/>
            <a:ext cx="2973226" cy="1670352"/>
          </a:xfrm>
          <a:prstGeom prst="rect">
            <a:avLst/>
          </a:prstGeom>
        </p:spPr>
      </p:pic>
      <p:pic>
        <p:nvPicPr>
          <p:cNvPr id="13" name="图片 12">
            <a:extLst>
              <a:ext uri="{FF2B5EF4-FFF2-40B4-BE49-F238E27FC236}">
                <a16:creationId xmlns:a16="http://schemas.microsoft.com/office/drawing/2014/main" id="{67559C9E-531F-425E-9E0B-7C57E1125051}"/>
              </a:ext>
            </a:extLst>
          </p:cNvPr>
          <p:cNvPicPr>
            <a:picLocks noChangeAspect="1"/>
          </p:cNvPicPr>
          <p:nvPr/>
        </p:nvPicPr>
        <p:blipFill>
          <a:blip r:embed="rId4"/>
          <a:stretch>
            <a:fillRect/>
          </a:stretch>
        </p:blipFill>
        <p:spPr>
          <a:xfrm>
            <a:off x="340425" y="2928715"/>
            <a:ext cx="2973226" cy="1486613"/>
          </a:xfrm>
          <a:prstGeom prst="rect">
            <a:avLst/>
          </a:prstGeom>
        </p:spPr>
      </p:pic>
      <p:pic>
        <p:nvPicPr>
          <p:cNvPr id="14" name="图片 13">
            <a:extLst>
              <a:ext uri="{FF2B5EF4-FFF2-40B4-BE49-F238E27FC236}">
                <a16:creationId xmlns:a16="http://schemas.microsoft.com/office/drawing/2014/main" id="{7C15ECE4-488D-4ECA-91A9-8DDDBE5DF061}"/>
              </a:ext>
            </a:extLst>
          </p:cNvPr>
          <p:cNvPicPr>
            <a:picLocks noChangeAspect="1"/>
          </p:cNvPicPr>
          <p:nvPr/>
        </p:nvPicPr>
        <p:blipFill>
          <a:blip r:embed="rId5"/>
          <a:stretch>
            <a:fillRect/>
          </a:stretch>
        </p:blipFill>
        <p:spPr>
          <a:xfrm>
            <a:off x="340426" y="4649039"/>
            <a:ext cx="2973226" cy="1674001"/>
          </a:xfrm>
          <a:prstGeom prst="rect">
            <a:avLst/>
          </a:prstGeom>
          <a:effectLst>
            <a:outerShdw blurRad="50800" dist="38100" dir="5400000" algn="t" rotWithShape="0">
              <a:prstClr val="black">
                <a:alpha val="40000"/>
              </a:prstClr>
            </a:outerShdw>
          </a:effectLst>
        </p:spPr>
      </p:pic>
      <p:pic>
        <p:nvPicPr>
          <p:cNvPr id="15" name="图片 14">
            <a:extLst>
              <a:ext uri="{FF2B5EF4-FFF2-40B4-BE49-F238E27FC236}">
                <a16:creationId xmlns:a16="http://schemas.microsoft.com/office/drawing/2014/main" id="{880C6541-9113-4D2F-A8D6-C6549608569A}"/>
              </a:ext>
            </a:extLst>
          </p:cNvPr>
          <p:cNvPicPr>
            <a:picLocks noChangeAspect="1"/>
          </p:cNvPicPr>
          <p:nvPr/>
        </p:nvPicPr>
        <p:blipFill>
          <a:blip r:embed="rId6"/>
          <a:stretch>
            <a:fillRect/>
          </a:stretch>
        </p:blipFill>
        <p:spPr>
          <a:xfrm>
            <a:off x="7705335" y="988505"/>
            <a:ext cx="3314354" cy="1670351"/>
          </a:xfrm>
          <a:prstGeom prst="rect">
            <a:avLst/>
          </a:prstGeom>
        </p:spPr>
      </p:pic>
      <p:pic>
        <p:nvPicPr>
          <p:cNvPr id="16" name="Picture 10" descr="The Amazing Ways Chinese Face Recognition Company Megvii (Face++) Uses AI  And Machine Vision">
            <a:extLst>
              <a:ext uri="{FF2B5EF4-FFF2-40B4-BE49-F238E27FC236}">
                <a16:creationId xmlns:a16="http://schemas.microsoft.com/office/drawing/2014/main" id="{64B45EC8-15A8-4615-A656-EAA51FBA6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8997" y="4180996"/>
            <a:ext cx="3250754" cy="17147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Use of Voice Recognition Technology in Mobile apps">
            <a:extLst>
              <a:ext uri="{FF2B5EF4-FFF2-40B4-BE49-F238E27FC236}">
                <a16:creationId xmlns:a16="http://schemas.microsoft.com/office/drawing/2014/main" id="{56B7FCB1-C023-4FA2-BCF8-E513DFA17D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4116" y="1772392"/>
            <a:ext cx="3250754" cy="167211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14" descr="This AI Clones Your Voice After Listening for 5 Seconds 🤐 - YouTube">
            <a:extLst>
              <a:ext uri="{FF2B5EF4-FFF2-40B4-BE49-F238E27FC236}">
                <a16:creationId xmlns:a16="http://schemas.microsoft.com/office/drawing/2014/main" id="{1C9BBDDF-F962-49CE-89AA-3AF6F1BF22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0741" y="5021203"/>
            <a:ext cx="3123541" cy="174918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16" descr="Everything about deepfakes and why they are dangerous">
            <a:extLst>
              <a:ext uri="{FF2B5EF4-FFF2-40B4-BE49-F238E27FC236}">
                <a16:creationId xmlns:a16="http://schemas.microsoft.com/office/drawing/2014/main" id="{B861B0D9-7943-4725-84D8-AD0BAFD062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76030" y="2745959"/>
            <a:ext cx="2973226" cy="215108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8FB224A-8A7B-4B9D-ABC2-6FB473C78D56}"/>
              </a:ext>
            </a:extLst>
          </p:cNvPr>
          <p:cNvPicPr>
            <a:picLocks noChangeAspect="1"/>
          </p:cNvPicPr>
          <p:nvPr/>
        </p:nvPicPr>
        <p:blipFill>
          <a:blip r:embed="rId11"/>
          <a:stretch>
            <a:fillRect/>
          </a:stretch>
        </p:blipFill>
        <p:spPr>
          <a:xfrm>
            <a:off x="1539183" y="1530227"/>
            <a:ext cx="7112561" cy="3880672"/>
          </a:xfrm>
          <a:prstGeom prst="rect">
            <a:avLst/>
          </a:prstGeom>
        </p:spPr>
      </p:pic>
    </p:spTree>
    <p:extLst>
      <p:ext uri="{BB962C8B-B14F-4D97-AF65-F5344CB8AC3E}">
        <p14:creationId xmlns:p14="http://schemas.microsoft.com/office/powerpoint/2010/main" val="334134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9D80ECFC-9D6C-4B81-9926-62A25A1CAC30}"/>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小结</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6" name="文本占位符 1">
            <a:extLst>
              <a:ext uri="{FF2B5EF4-FFF2-40B4-BE49-F238E27FC236}">
                <a16:creationId xmlns:a16="http://schemas.microsoft.com/office/drawing/2014/main" id="{A1844893-84F2-4263-8D5D-906142684889}"/>
              </a:ext>
            </a:extLst>
          </p:cNvPr>
          <p:cNvSpPr>
            <a:spLocks noGrp="1"/>
          </p:cNvSpPr>
          <p:nvPr>
            <p:ph type="body" idx="10"/>
          </p:nvPr>
        </p:nvSpPr>
        <p:spPr>
          <a:xfrm>
            <a:off x="517736" y="1563969"/>
            <a:ext cx="11060213" cy="4536129"/>
          </a:xfrm>
        </p:spPr>
        <p:txBody>
          <a:bodyPr/>
          <a:lstStyle/>
          <a:p>
            <a:pPr>
              <a:buFont typeface="Wingdings" panose="05000000000000000000" pitchFamily="2" charset="2"/>
              <a:buChar char="q"/>
            </a:pPr>
            <a:r>
              <a:rPr lang="zh-CN" altLang="en-US" sz="2200" b="1" dirty="0">
                <a:solidFill>
                  <a:schemeClr val="tx1"/>
                </a:solidFill>
                <a:cs typeface="+mn-cs"/>
              </a:rPr>
              <a:t>缺乏高清的伪造图像</a:t>
            </a:r>
            <a:endParaRPr lang="en-US" altLang="zh-CN" sz="2200" b="1" dirty="0">
              <a:solidFill>
                <a:schemeClr val="tx1"/>
              </a:solidFill>
              <a:cs typeface="+mn-cs"/>
            </a:endParaRPr>
          </a:p>
          <a:p>
            <a:pPr>
              <a:buFont typeface="Wingdings" panose="05000000000000000000" pitchFamily="2" charset="2"/>
              <a:buChar char="q"/>
            </a:pPr>
            <a:r>
              <a:rPr lang="zh-CN" altLang="en-US" sz="2200" b="1" dirty="0">
                <a:solidFill>
                  <a:schemeClr val="tx1"/>
                </a:solidFill>
                <a:cs typeface="+mn-cs"/>
              </a:rPr>
              <a:t>无法编辑任意的人脸属性</a:t>
            </a:r>
            <a:endParaRPr lang="en-US" altLang="zh-CN" sz="2200" b="1" dirty="0">
              <a:solidFill>
                <a:schemeClr val="tx1"/>
              </a:solidFill>
              <a:cs typeface="+mn-cs"/>
            </a:endParaRPr>
          </a:p>
          <a:p>
            <a:pPr>
              <a:buFont typeface="Wingdings" panose="05000000000000000000" pitchFamily="2" charset="2"/>
              <a:buChar char="q"/>
            </a:pPr>
            <a:r>
              <a:rPr lang="zh-CN" altLang="en-US" sz="2200" b="1" dirty="0">
                <a:solidFill>
                  <a:schemeClr val="tx1"/>
                </a:solidFill>
                <a:cs typeface="+mn-cs"/>
              </a:rPr>
              <a:t>连续帧之间的一致性难以被解决</a:t>
            </a:r>
            <a:endParaRPr lang="en-US" altLang="zh-CN" sz="2200" b="1" dirty="0">
              <a:solidFill>
                <a:schemeClr val="tx1"/>
              </a:solidFill>
              <a:cs typeface="+mn-cs"/>
            </a:endParaRPr>
          </a:p>
          <a:p>
            <a:pPr>
              <a:buFont typeface="Wingdings" panose="05000000000000000000" pitchFamily="2" charset="2"/>
              <a:buChar char="q"/>
            </a:pPr>
            <a:r>
              <a:rPr lang="zh-CN" altLang="en-US" sz="2200" b="1" dirty="0">
                <a:solidFill>
                  <a:schemeClr val="tx1"/>
                </a:solidFill>
                <a:cs typeface="+mn-cs"/>
              </a:rPr>
              <a:t>业界缺少多样化的公开数据集，例如真实的扰动等</a:t>
            </a:r>
            <a:endParaRPr lang="en-US" altLang="zh-CN" sz="2200" b="1" dirty="0">
              <a:solidFill>
                <a:schemeClr val="tx1"/>
              </a:solidFill>
              <a:cs typeface="+mn-cs"/>
            </a:endParaRPr>
          </a:p>
          <a:p>
            <a:pPr>
              <a:buFont typeface="Wingdings" panose="05000000000000000000" pitchFamily="2" charset="2"/>
              <a:buChar char="q"/>
            </a:pPr>
            <a:r>
              <a:rPr lang="zh-CN" altLang="en-US" sz="2200" b="1" dirty="0">
                <a:solidFill>
                  <a:schemeClr val="tx1"/>
                </a:solidFill>
                <a:cs typeface="+mn-cs"/>
              </a:rPr>
              <a:t>缺少存在明显缺陷的伪造图像数据集</a:t>
            </a:r>
            <a:endParaRPr lang="en-US" altLang="zh-CN" sz="2200" b="1" dirty="0">
              <a:solidFill>
                <a:schemeClr val="tx1"/>
              </a:solidFill>
              <a:cs typeface="+mn-cs"/>
            </a:endParaRPr>
          </a:p>
          <a:p>
            <a:pPr>
              <a:buFont typeface="Wingdings" panose="05000000000000000000" pitchFamily="2" charset="2"/>
              <a:buChar char="q"/>
            </a:pPr>
            <a:r>
              <a:rPr lang="zh-CN" altLang="en-US" sz="2200" b="1" dirty="0">
                <a:solidFill>
                  <a:schemeClr val="tx1"/>
                </a:solidFill>
                <a:cs typeface="+mn-cs"/>
              </a:rPr>
              <a:t>数据集的不公平性，例如性别、年龄、种族等</a:t>
            </a:r>
            <a:endParaRPr lang="en-US" altLang="zh-CN" sz="2200" b="1" dirty="0">
              <a:solidFill>
                <a:schemeClr val="tx1"/>
              </a:solidFill>
              <a:cs typeface="+mn-cs"/>
            </a:endParaRPr>
          </a:p>
          <a:p>
            <a:pPr>
              <a:buFont typeface="Wingdings" panose="05000000000000000000" pitchFamily="2" charset="2"/>
              <a:buChar char="q"/>
            </a:pPr>
            <a:r>
              <a:rPr lang="zh-CN" altLang="en-US" sz="2200" b="1" dirty="0">
                <a:solidFill>
                  <a:schemeClr val="tx1"/>
                </a:solidFill>
                <a:cs typeface="+mn-cs"/>
              </a:rPr>
              <a:t>多张人脸的数据集</a:t>
            </a:r>
            <a:endParaRPr lang="en-US" altLang="zh-CN" sz="2200" b="1" dirty="0">
              <a:solidFill>
                <a:schemeClr val="tx1"/>
              </a:solidFill>
              <a:cs typeface="+mn-cs"/>
            </a:endParaRPr>
          </a:p>
          <a:p>
            <a:pPr>
              <a:buFont typeface="Wingdings" panose="05000000000000000000" pitchFamily="2" charset="2"/>
              <a:buChar char="q"/>
            </a:pPr>
            <a:endParaRPr lang="en-US" altLang="zh-CN" sz="2200" b="1" dirty="0">
              <a:solidFill>
                <a:schemeClr val="tx1"/>
              </a:solidFill>
              <a:cs typeface="+mn-cs"/>
            </a:endParaRPr>
          </a:p>
          <a:p>
            <a:pPr>
              <a:buFont typeface="Wingdings" panose="05000000000000000000" pitchFamily="2" charset="2"/>
              <a:buChar char="q"/>
            </a:pPr>
            <a:endParaRPr lang="en-US" altLang="zh-CN" sz="2200" b="1" dirty="0">
              <a:solidFill>
                <a:schemeClr val="tx1"/>
              </a:solidFill>
              <a:cs typeface="+mn-cs"/>
            </a:endParaRPr>
          </a:p>
        </p:txBody>
      </p:sp>
      <p:pic>
        <p:nvPicPr>
          <p:cNvPr id="7" name="图片 6">
            <a:extLst>
              <a:ext uri="{FF2B5EF4-FFF2-40B4-BE49-F238E27FC236}">
                <a16:creationId xmlns:a16="http://schemas.microsoft.com/office/drawing/2014/main" id="{D868DEA0-B502-4BDA-B354-9EEE5A2A188B}"/>
              </a:ext>
            </a:extLst>
          </p:cNvPr>
          <p:cNvPicPr>
            <a:picLocks noChangeAspect="1"/>
          </p:cNvPicPr>
          <p:nvPr/>
        </p:nvPicPr>
        <p:blipFill>
          <a:blip r:embed="rId3"/>
          <a:stretch>
            <a:fillRect/>
          </a:stretch>
        </p:blipFill>
        <p:spPr>
          <a:xfrm>
            <a:off x="5609131" y="932688"/>
            <a:ext cx="5935390" cy="2395245"/>
          </a:xfrm>
          <a:prstGeom prst="rect">
            <a:avLst/>
          </a:prstGeom>
        </p:spPr>
      </p:pic>
      <p:sp>
        <p:nvSpPr>
          <p:cNvPr id="8" name="文本框 7">
            <a:extLst>
              <a:ext uri="{FF2B5EF4-FFF2-40B4-BE49-F238E27FC236}">
                <a16:creationId xmlns:a16="http://schemas.microsoft.com/office/drawing/2014/main" id="{7CEE4303-1EAF-4BB5-9703-CDEAB9CB6A82}"/>
              </a:ext>
            </a:extLst>
          </p:cNvPr>
          <p:cNvSpPr txBox="1"/>
          <p:nvPr/>
        </p:nvSpPr>
        <p:spPr>
          <a:xfrm>
            <a:off x="6096000" y="3186346"/>
            <a:ext cx="4944771" cy="338554"/>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Fig 1. </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DeepFake</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相关论文的发表数量</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(2016-2021)</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6768BB37-0C7B-45A5-AD5B-CDF09E8137B3}"/>
              </a:ext>
            </a:extLst>
          </p:cNvPr>
          <p:cNvSpPr/>
          <p:nvPr/>
        </p:nvSpPr>
        <p:spPr>
          <a:xfrm>
            <a:off x="445010" y="6200801"/>
            <a:ext cx="9960232" cy="307777"/>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Juefei</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-Xu Felix,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Run Wang</a:t>
            </a: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et al. Countering malicious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deepfakes</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Survey, battleground, and horizon[J].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IJCV, 2022</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CCF-A</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06672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950974CC-25B5-412A-AAF6-CF2CD5E2AA0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被动检测概述</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06D2C1F-EA50-4628-BE8A-945BC69534C3}"/>
              </a:ext>
            </a:extLst>
          </p:cNvPr>
          <p:cNvPicPr>
            <a:picLocks noChangeAspect="1"/>
          </p:cNvPicPr>
          <p:nvPr/>
        </p:nvPicPr>
        <p:blipFill rotWithShape="1">
          <a:blip r:embed="rId3"/>
          <a:srcRect l="-969" t="8037"/>
          <a:stretch/>
        </p:blipFill>
        <p:spPr>
          <a:xfrm>
            <a:off x="1174531" y="1768771"/>
            <a:ext cx="9487876" cy="2142752"/>
          </a:xfrm>
          <a:prstGeom prst="rect">
            <a:avLst/>
          </a:prstGeom>
        </p:spPr>
      </p:pic>
      <p:sp>
        <p:nvSpPr>
          <p:cNvPr id="6" name="文本占位符 1">
            <a:extLst>
              <a:ext uri="{FF2B5EF4-FFF2-40B4-BE49-F238E27FC236}">
                <a16:creationId xmlns:a16="http://schemas.microsoft.com/office/drawing/2014/main" id="{C5796926-B268-42E9-9CF5-7D139B01A88C}"/>
              </a:ext>
            </a:extLst>
          </p:cNvPr>
          <p:cNvSpPr>
            <a:spLocks noGrp="1"/>
          </p:cNvSpPr>
          <p:nvPr>
            <p:ph type="body" idx="10"/>
          </p:nvPr>
        </p:nvSpPr>
        <p:spPr>
          <a:xfrm>
            <a:off x="224318" y="875892"/>
            <a:ext cx="11394434" cy="1003241"/>
          </a:xfrm>
        </p:spPr>
        <p:txBody>
          <a:bodyPr/>
          <a:lstStyle/>
          <a:p>
            <a:pPr algn="just">
              <a:lnSpc>
                <a:spcPct val="125000"/>
              </a:lnSpc>
              <a:buFont typeface="Wingdings" panose="05000000000000000000" pitchFamily="2" charset="2"/>
              <a:buChar char="q"/>
            </a:pPr>
            <a:r>
              <a:rPr lang="en-US" altLang="zh-CN" sz="2200" b="1" dirty="0" err="1">
                <a:solidFill>
                  <a:schemeClr val="tx1"/>
                </a:solidFill>
                <a:cs typeface="+mn-cs"/>
              </a:rPr>
              <a:t>DeepFake</a:t>
            </a:r>
            <a:r>
              <a:rPr lang="zh-CN" altLang="en-US" sz="2200" b="1" dirty="0">
                <a:solidFill>
                  <a:schemeClr val="tx1"/>
                </a:solidFill>
                <a:cs typeface="+mn-cs"/>
              </a:rPr>
              <a:t>被动检测是目前最直接有效的手段，但是存在明显的</a:t>
            </a:r>
            <a:r>
              <a:rPr lang="zh-CN" altLang="en-US" sz="2200" b="1" dirty="0">
                <a:solidFill>
                  <a:srgbClr val="C00000"/>
                </a:solidFill>
                <a:cs typeface="+mn-cs"/>
              </a:rPr>
              <a:t>滞后性</a:t>
            </a:r>
            <a:r>
              <a:rPr lang="zh-CN" altLang="en-US" sz="2200" b="1" dirty="0">
                <a:solidFill>
                  <a:schemeClr val="tx1"/>
                </a:solidFill>
                <a:cs typeface="+mn-cs"/>
              </a:rPr>
              <a:t>，</a:t>
            </a:r>
            <a:r>
              <a:rPr lang="zh-CN" altLang="en-US" sz="2200" b="1" dirty="0">
                <a:solidFill>
                  <a:srgbClr val="C00000"/>
                </a:solidFill>
                <a:cs typeface="+mn-cs"/>
              </a:rPr>
              <a:t>通用性和鲁棒性</a:t>
            </a:r>
            <a:r>
              <a:rPr lang="zh-CN" altLang="en-US" sz="2200" b="1" dirty="0">
                <a:solidFill>
                  <a:schemeClr val="tx1"/>
                </a:solidFill>
                <a:cs typeface="+mn-cs"/>
              </a:rPr>
              <a:t>是评价检测方法是否实用的重要指标。</a:t>
            </a:r>
            <a:endParaRPr lang="en-US" altLang="zh-CN" sz="2200" b="1" dirty="0">
              <a:solidFill>
                <a:schemeClr val="tx1"/>
              </a:solidFill>
              <a:cs typeface="+mn-cs"/>
            </a:endParaRPr>
          </a:p>
        </p:txBody>
      </p:sp>
      <p:sp>
        <p:nvSpPr>
          <p:cNvPr id="7" name="文本占位符 1">
            <a:extLst>
              <a:ext uri="{FF2B5EF4-FFF2-40B4-BE49-F238E27FC236}">
                <a16:creationId xmlns:a16="http://schemas.microsoft.com/office/drawing/2014/main" id="{916A4077-D79F-4304-8A95-532BEEF77D1A}"/>
              </a:ext>
            </a:extLst>
          </p:cNvPr>
          <p:cNvSpPr txBox="1">
            <a:spLocks/>
          </p:cNvSpPr>
          <p:nvPr/>
        </p:nvSpPr>
        <p:spPr>
          <a:xfrm>
            <a:off x="527776" y="3898002"/>
            <a:ext cx="6030679" cy="2762184"/>
          </a:xfrm>
          <a:prstGeom prst="rect">
            <a:avLst/>
          </a:prstGeom>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marL="457200" marR="0" lvl="1" indent="-406400" algn="l" defTabSz="914400" rtl="0" eaLnBrk="1" fontAlgn="auto" latinLnBrk="0" hangingPunct="1">
              <a:lnSpc>
                <a:spcPct val="150000"/>
              </a:lnSpc>
              <a:spcBef>
                <a:spcPts val="0"/>
              </a:spcBef>
              <a:spcAft>
                <a:spcPts val="0"/>
              </a:spcAft>
              <a:buClr>
                <a:srgbClr val="005BBB"/>
              </a:buClr>
              <a:buSzPct val="100000"/>
              <a:buFont typeface="Wingdings" panose="05000000000000000000" pitchFamily="2" charset="2"/>
              <a:buChar char="n"/>
              <a:tabLst/>
              <a:defRPr/>
            </a:pPr>
            <a:r>
              <a:rPr kumimoji="0" lang="zh-CN" altLang="en-US" sz="2200" b="1" i="0" u="none" strike="noStrike" kern="1200" cap="none" spc="-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基于空域的检测方法</a:t>
            </a:r>
            <a:r>
              <a:rPr kumimoji="0" lang="zh-CN" altLang="en-US" sz="2200" b="1" i="0" u="none" strike="noStrike" kern="1200" cap="none" spc="-5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90204" pitchFamily="34" charset="0"/>
              </a:rPr>
              <a:t>实现简单依赖网络</a:t>
            </a:r>
            <a:endParaRPr kumimoji="0" lang="en-US" altLang="zh-CN" sz="2200" b="1" i="0" u="none" strike="noStrike" kern="1200" cap="none" spc="-5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a:p>
            <a:pPr marL="800100" marR="0" lvl="1" indent="-342900" algn="l" defTabSz="914400" rtl="0" eaLnBrk="1" fontAlgn="auto" latinLnBrk="0" hangingPunct="1">
              <a:lnSpc>
                <a:spcPct val="100000"/>
              </a:lnSpc>
              <a:spcBef>
                <a:spcPts val="0"/>
              </a:spcBef>
              <a:spcAft>
                <a:spcPts val="0"/>
              </a:spcAft>
              <a:buClr>
                <a:srgbClr val="005BBB"/>
              </a:buClr>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通用性不足，极易遭受对抗攻击的威胁</a:t>
            </a:r>
            <a:endParaRPr kumimoji="0" lang="en-US" altLang="zh-CN" sz="2200" b="1" i="0" u="none" strike="noStrike" kern="1200" cap="none" spc="-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a:p>
            <a:pPr marL="457200" marR="0" lvl="0" indent="-406400" algn="l" defTabSz="914400" rtl="0" eaLnBrk="1" fontAlgn="auto" latinLnBrk="0" hangingPunct="1">
              <a:lnSpc>
                <a:spcPct val="150000"/>
              </a:lnSpc>
              <a:spcBef>
                <a:spcPts val="600"/>
              </a:spcBef>
              <a:spcAft>
                <a:spcPts val="0"/>
              </a:spcAft>
              <a:buClr>
                <a:srgbClr val="005BBB"/>
              </a:buClr>
              <a:buSzPct val="100000"/>
              <a:buFont typeface="Wingdings" panose="05000000000000000000" pitchFamily="2" charset="2"/>
              <a:buChar char="n"/>
              <a:tabLst/>
              <a:defRPr/>
            </a:pPr>
            <a:r>
              <a:rPr kumimoji="0" lang="zh-CN" altLang="en-US" sz="2200" b="1" i="0" u="none" strike="noStrike" kern="1200" cap="none" spc="-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基于频域的检测方法具有</a:t>
            </a:r>
            <a:r>
              <a:rPr kumimoji="0" lang="zh-CN" altLang="en-US" sz="2200" b="1" i="0" u="none" strike="noStrike" kern="1200" cap="none" spc="-5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90204" pitchFamily="34" charset="0"/>
              </a:rPr>
              <a:t>一定的可解释性</a:t>
            </a:r>
            <a:endParaRPr kumimoji="0" lang="en-US" altLang="zh-CN" sz="2200" b="1" i="0" u="none" strike="noStrike" kern="1200" cap="none" spc="-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a:p>
            <a:pPr marL="800100" marR="0" lvl="1" indent="-342900" algn="l" defTabSz="914400" rtl="0" eaLnBrk="1" fontAlgn="auto" latinLnBrk="0" hangingPunct="1">
              <a:lnSpc>
                <a:spcPct val="100000"/>
              </a:lnSpc>
              <a:spcBef>
                <a:spcPts val="0"/>
              </a:spcBef>
              <a:spcAft>
                <a:spcPts val="0"/>
              </a:spcAft>
              <a:buClr>
                <a:srgbClr val="005BBB"/>
              </a:buClr>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鲁棒性较差，难以抵御常见的图像变换</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a:p>
            <a:pPr marL="457200" marR="0" lvl="0" indent="-406400" algn="l" defTabSz="914400" rtl="0" eaLnBrk="1" fontAlgn="auto" latinLnBrk="0" hangingPunct="1">
              <a:lnSpc>
                <a:spcPct val="150000"/>
              </a:lnSpc>
              <a:spcBef>
                <a:spcPts val="600"/>
              </a:spcBef>
              <a:spcAft>
                <a:spcPts val="0"/>
              </a:spcAft>
              <a:buClr>
                <a:srgbClr val="005BBB"/>
              </a:buClr>
              <a:buSzPct val="100000"/>
              <a:buFont typeface="Wingdings" panose="05000000000000000000" pitchFamily="2" charset="2"/>
              <a:buChar char="n"/>
              <a:tabLst/>
              <a:defRPr/>
            </a:pPr>
            <a:r>
              <a:rPr kumimoji="0" lang="zh-CN" altLang="en-US" sz="2200" b="1" i="0" u="none" strike="noStrike" kern="1200" cap="none" spc="-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基于生理信号的检测方法具有</a:t>
            </a:r>
            <a:r>
              <a:rPr kumimoji="0" lang="zh-CN" altLang="en-US" sz="2200" b="1" i="0" u="none" strike="noStrike" kern="1200" cap="none" spc="-5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90204" pitchFamily="34" charset="0"/>
              </a:rPr>
              <a:t>较好的通用性</a:t>
            </a:r>
            <a:endParaRPr kumimoji="0" lang="en-US" altLang="zh-CN" sz="2200" b="1" i="0" u="none" strike="noStrike" kern="1200" cap="none" spc="-5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a:p>
            <a:pPr marL="800100" marR="0" lvl="1" indent="-342900" algn="l" defTabSz="914400" rtl="0" eaLnBrk="1" fontAlgn="auto" latinLnBrk="0" hangingPunct="1">
              <a:lnSpc>
                <a:spcPct val="100000"/>
              </a:lnSpc>
              <a:spcBef>
                <a:spcPts val="0"/>
              </a:spcBef>
              <a:spcAft>
                <a:spcPts val="0"/>
              </a:spcAft>
              <a:buClr>
                <a:srgbClr val="005BBB"/>
              </a:buClr>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生理信号的提取困难，例如视听不一致</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8" name="图片 7">
            <a:extLst>
              <a:ext uri="{FF2B5EF4-FFF2-40B4-BE49-F238E27FC236}">
                <a16:creationId xmlns:a16="http://schemas.microsoft.com/office/drawing/2014/main" id="{F2F37592-CEE7-4B8F-AEDF-B50F1D0E5445}"/>
              </a:ext>
            </a:extLst>
          </p:cNvPr>
          <p:cNvPicPr>
            <a:picLocks noChangeAspect="1"/>
          </p:cNvPicPr>
          <p:nvPr/>
        </p:nvPicPr>
        <p:blipFill>
          <a:blip r:embed="rId4"/>
          <a:stretch>
            <a:fillRect/>
          </a:stretch>
        </p:blipFill>
        <p:spPr>
          <a:xfrm rot="16200000">
            <a:off x="7562199" y="3576908"/>
            <a:ext cx="1019999" cy="1908711"/>
          </a:xfrm>
          <a:prstGeom prst="rect">
            <a:avLst/>
          </a:prstGeom>
        </p:spPr>
      </p:pic>
      <p:pic>
        <p:nvPicPr>
          <p:cNvPr id="9" name="图片 8">
            <a:extLst>
              <a:ext uri="{FF2B5EF4-FFF2-40B4-BE49-F238E27FC236}">
                <a16:creationId xmlns:a16="http://schemas.microsoft.com/office/drawing/2014/main" id="{DE71A2A5-D85F-448B-A854-328DD3F00389}"/>
              </a:ext>
            </a:extLst>
          </p:cNvPr>
          <p:cNvPicPr>
            <a:picLocks noChangeAspect="1"/>
          </p:cNvPicPr>
          <p:nvPr/>
        </p:nvPicPr>
        <p:blipFill>
          <a:blip r:embed="rId5"/>
          <a:stretch>
            <a:fillRect/>
          </a:stretch>
        </p:blipFill>
        <p:spPr>
          <a:xfrm>
            <a:off x="7054439" y="5359779"/>
            <a:ext cx="2391565" cy="1244657"/>
          </a:xfrm>
          <a:prstGeom prst="rect">
            <a:avLst/>
          </a:prstGeom>
        </p:spPr>
      </p:pic>
      <p:pic>
        <p:nvPicPr>
          <p:cNvPr id="3" name="图片 2">
            <a:extLst>
              <a:ext uri="{FF2B5EF4-FFF2-40B4-BE49-F238E27FC236}">
                <a16:creationId xmlns:a16="http://schemas.microsoft.com/office/drawing/2014/main" id="{B500EFEB-9D32-41CA-B310-9CA239837EF9}"/>
              </a:ext>
            </a:extLst>
          </p:cNvPr>
          <p:cNvPicPr>
            <a:picLocks noChangeAspect="1"/>
          </p:cNvPicPr>
          <p:nvPr/>
        </p:nvPicPr>
        <p:blipFill>
          <a:blip r:embed="rId6"/>
          <a:stretch>
            <a:fillRect/>
          </a:stretch>
        </p:blipFill>
        <p:spPr>
          <a:xfrm>
            <a:off x="9787704" y="4226083"/>
            <a:ext cx="1749405" cy="1356843"/>
          </a:xfrm>
          <a:prstGeom prst="rect">
            <a:avLst/>
          </a:prstGeom>
        </p:spPr>
      </p:pic>
      <p:sp>
        <p:nvSpPr>
          <p:cNvPr id="10" name="文本框 9">
            <a:extLst>
              <a:ext uri="{FF2B5EF4-FFF2-40B4-BE49-F238E27FC236}">
                <a16:creationId xmlns:a16="http://schemas.microsoft.com/office/drawing/2014/main" id="{9E951EAD-72B7-4DB3-B8FE-50003FD1E35E}"/>
              </a:ext>
            </a:extLst>
          </p:cNvPr>
          <p:cNvSpPr txBox="1"/>
          <p:nvPr/>
        </p:nvSpPr>
        <p:spPr>
          <a:xfrm>
            <a:off x="7832152" y="6550223"/>
            <a:ext cx="655821" cy="307777"/>
          </a:xfrm>
          <a:prstGeom prst="rect">
            <a:avLst/>
          </a:prstGeom>
          <a:noFill/>
        </p:spPr>
        <p:txBody>
          <a:bodyPr wrap="non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DCTA</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FB5A3896-4D37-4E1B-84D0-74EA38E7176D}"/>
              </a:ext>
            </a:extLst>
          </p:cNvPr>
          <p:cNvSpPr txBox="1"/>
          <p:nvPr/>
        </p:nvSpPr>
        <p:spPr>
          <a:xfrm>
            <a:off x="7418128" y="5022431"/>
            <a:ext cx="1433534" cy="307777"/>
          </a:xfrm>
          <a:prstGeom prst="rect">
            <a:avLst/>
          </a:prstGeom>
          <a:noFill/>
        </p:spPr>
        <p:txBody>
          <a:bodyPr wrap="non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CNNDetection</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322415AF-9D3C-4B3C-AC61-DD711826A917}"/>
              </a:ext>
            </a:extLst>
          </p:cNvPr>
          <p:cNvSpPr txBox="1"/>
          <p:nvPr/>
        </p:nvSpPr>
        <p:spPr>
          <a:xfrm>
            <a:off x="10101036" y="5643002"/>
            <a:ext cx="1310487" cy="307777"/>
          </a:xfrm>
          <a:prstGeom prst="rect">
            <a:avLst/>
          </a:prstGeom>
          <a:noFill/>
        </p:spPr>
        <p:txBody>
          <a:bodyPr wrap="non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DeepRhythm</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41997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B52BD83-5F7F-41EA-9D07-B8485201D349}"/>
              </a:ext>
            </a:extLst>
          </p:cNvPr>
          <p:cNvPicPr>
            <a:picLocks noChangeAspect="1"/>
          </p:cNvPicPr>
          <p:nvPr/>
        </p:nvPicPr>
        <p:blipFill>
          <a:blip r:embed="rId2"/>
          <a:stretch>
            <a:fillRect/>
          </a:stretch>
        </p:blipFill>
        <p:spPr>
          <a:xfrm>
            <a:off x="173736" y="1118518"/>
            <a:ext cx="11832336" cy="4814433"/>
          </a:xfrm>
          <a:prstGeom prst="rect">
            <a:avLst/>
          </a:prstGeom>
        </p:spPr>
      </p:pic>
      <p:sp>
        <p:nvSpPr>
          <p:cNvPr id="4" name="文本框 3">
            <a:extLst>
              <a:ext uri="{FF2B5EF4-FFF2-40B4-BE49-F238E27FC236}">
                <a16:creationId xmlns:a16="http://schemas.microsoft.com/office/drawing/2014/main" id="{C735B25D-BE33-4166-BA66-D6571C359218}"/>
              </a:ext>
            </a:extLst>
          </p:cNvPr>
          <p:cNvSpPr txBox="1"/>
          <p:nvPr/>
        </p:nvSpPr>
        <p:spPr>
          <a:xfrm>
            <a:off x="3447937" y="5979043"/>
            <a:ext cx="4944771" cy="338554"/>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Fig 1. </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DeepFake</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检测的分类及其发展的脉络</a:t>
            </a:r>
          </a:p>
        </p:txBody>
      </p:sp>
      <p:sp>
        <p:nvSpPr>
          <p:cNvPr id="5" name="标题 2">
            <a:extLst>
              <a:ext uri="{FF2B5EF4-FFF2-40B4-BE49-F238E27FC236}">
                <a16:creationId xmlns:a16="http://schemas.microsoft.com/office/drawing/2014/main" id="{9127CD94-E35C-44F9-8E87-CFB50596288F}"/>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检测的发展脉络</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F52064B3-807E-47DA-95BE-E0498CD4134E}"/>
              </a:ext>
            </a:extLst>
          </p:cNvPr>
          <p:cNvSpPr/>
          <p:nvPr/>
        </p:nvSpPr>
        <p:spPr>
          <a:xfrm>
            <a:off x="334651" y="6372778"/>
            <a:ext cx="9960232" cy="307777"/>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Juefei</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-Xu Felix,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Run Wang</a:t>
            </a: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et al. Countering malicious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deepfakes</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Survey, battleground, and horizon[J].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IJCV, 2022</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CCF-A</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9292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lang="zh-CN" altLang="en-US" sz="3600" b="1" dirty="0">
                <a:solidFill>
                  <a:srgbClr val="005BBB"/>
                </a:solidFill>
                <a:latin typeface="微软雅黑" panose="020B0503020204020204" pitchFamily="34" charset="-122"/>
                <a:ea typeface="微软雅黑" panose="020B0503020204020204" pitchFamily="34" charset="-122"/>
              </a:rPr>
              <a:t>对抗躲避技术</a:t>
            </a:r>
            <a:r>
              <a:rPr lang="en-US" altLang="zh-CN" sz="3600" b="1" dirty="0">
                <a:solidFill>
                  <a:srgbClr val="005BBB"/>
                </a:solidFill>
                <a:latin typeface="微软雅黑" panose="020B0503020204020204" pitchFamily="34" charset="-122"/>
                <a:ea typeface="微软雅黑" panose="020B0503020204020204" pitchFamily="34" charset="-122"/>
              </a:rPr>
              <a:t>—</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研究概述</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5" name="文本占位符 1">
            <a:extLst>
              <a:ext uri="{FF2B5EF4-FFF2-40B4-BE49-F238E27FC236}">
                <a16:creationId xmlns:a16="http://schemas.microsoft.com/office/drawing/2014/main" id="{3B22E9CD-9842-44DA-94E7-F21DDDEB0FF3}"/>
              </a:ext>
            </a:extLst>
          </p:cNvPr>
          <p:cNvSpPr>
            <a:spLocks noGrp="1"/>
          </p:cNvSpPr>
          <p:nvPr>
            <p:ph type="body" idx="10"/>
          </p:nvPr>
        </p:nvSpPr>
        <p:spPr>
          <a:xfrm>
            <a:off x="396745" y="1046368"/>
            <a:ext cx="11060213" cy="1088595"/>
          </a:xfrm>
        </p:spPr>
        <p:txBody>
          <a:bodyPr/>
          <a:lstStyle/>
          <a:p>
            <a:pPr>
              <a:buFont typeface="Wingdings" panose="05000000000000000000" pitchFamily="2" charset="2"/>
              <a:buChar char="q"/>
            </a:pPr>
            <a:r>
              <a:rPr lang="zh-CN" altLang="en-US" sz="2200" b="1" dirty="0">
                <a:solidFill>
                  <a:schemeClr val="tx1"/>
                </a:solidFill>
                <a:cs typeface="+mn-cs"/>
              </a:rPr>
              <a:t>被动的</a:t>
            </a:r>
            <a:r>
              <a:rPr lang="en-US" altLang="zh-CN" sz="2200" b="1" dirty="0" err="1">
                <a:solidFill>
                  <a:schemeClr val="tx1"/>
                </a:solidFill>
                <a:cs typeface="+mn-cs"/>
              </a:rPr>
              <a:t>DeepFake</a:t>
            </a:r>
            <a:r>
              <a:rPr lang="zh-CN" altLang="en-US" sz="2200" b="1" dirty="0">
                <a:solidFill>
                  <a:schemeClr val="tx1"/>
                </a:solidFill>
                <a:cs typeface="+mn-cs"/>
              </a:rPr>
              <a:t>检测方案并不奏效，</a:t>
            </a:r>
            <a:r>
              <a:rPr lang="zh-CN" altLang="en-US" sz="2200" b="1" dirty="0">
                <a:solidFill>
                  <a:srgbClr val="C00000"/>
                </a:solidFill>
                <a:cs typeface="+mn-cs"/>
              </a:rPr>
              <a:t>未知的伪造技术</a:t>
            </a:r>
            <a:r>
              <a:rPr lang="zh-CN" altLang="en-US" sz="2200" b="1" dirty="0">
                <a:solidFill>
                  <a:schemeClr val="tx1"/>
                </a:solidFill>
                <a:cs typeface="+mn-cs"/>
              </a:rPr>
              <a:t>、</a:t>
            </a:r>
            <a:r>
              <a:rPr lang="zh-CN" altLang="en-US" sz="2200" b="1" dirty="0">
                <a:solidFill>
                  <a:srgbClr val="C00000"/>
                </a:solidFill>
                <a:cs typeface="+mn-cs"/>
              </a:rPr>
              <a:t>鲁棒性</a:t>
            </a:r>
            <a:r>
              <a:rPr lang="zh-CN" altLang="en-US" sz="2200" b="1" dirty="0">
                <a:solidFill>
                  <a:schemeClr val="tx1"/>
                </a:solidFill>
                <a:cs typeface="+mn-cs"/>
              </a:rPr>
              <a:t>等难题，一直难以被真正的突破。</a:t>
            </a:r>
            <a:endParaRPr lang="en-US" altLang="zh-CN" sz="2200" b="1" dirty="0">
              <a:solidFill>
                <a:schemeClr val="tx1"/>
              </a:solidFill>
              <a:cs typeface="+mn-cs"/>
            </a:endParaRPr>
          </a:p>
        </p:txBody>
      </p:sp>
      <p:sp>
        <p:nvSpPr>
          <p:cNvPr id="6" name="圆角矩形 6">
            <a:extLst>
              <a:ext uri="{FF2B5EF4-FFF2-40B4-BE49-F238E27FC236}">
                <a16:creationId xmlns:a16="http://schemas.microsoft.com/office/drawing/2014/main" id="{5860E3E5-4CF5-4744-B297-994DF39A74C5}"/>
              </a:ext>
            </a:extLst>
          </p:cNvPr>
          <p:cNvSpPr>
            <a:spLocks noChangeArrowheads="1"/>
          </p:cNvSpPr>
          <p:nvPr/>
        </p:nvSpPr>
        <p:spPr bwMode="auto">
          <a:xfrm>
            <a:off x="1008404" y="6104135"/>
            <a:ext cx="10229316" cy="484188"/>
          </a:xfrm>
          <a:prstGeom prst="roundRect">
            <a:avLst>
              <a:gd name="adj" fmla="val 16667"/>
            </a:avLst>
          </a:prstGeom>
          <a:solidFill>
            <a:srgbClr val="F2F2F2"/>
          </a:solidFill>
          <a:ln w="19050" algn="ctr">
            <a:solidFill>
              <a:srgbClr val="C00000"/>
            </a:solidFill>
            <a:prstDash val="dash"/>
            <a:round/>
            <a:headEnd/>
            <a:tailEnd type="none" w="med"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base" latinLnBrk="1" hangingPunct="1">
              <a:lnSpc>
                <a:spcPct val="100000"/>
              </a:lnSpc>
              <a:spcBef>
                <a:spcPct val="0"/>
              </a:spcBef>
              <a:spcAft>
                <a:spcPct val="0"/>
              </a:spcAft>
              <a:buClr>
                <a:srgbClr val="FF0000"/>
              </a:buClr>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现有的</a:t>
            </a:r>
            <a:r>
              <a:rPr kumimoji="1" lang="en-US" altLang="zh-CN" sz="2400" b="1"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DeepFake</a:t>
            </a:r>
            <a:r>
              <a:rPr kumimoji="1"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检测方法是否可以抵御对抗攻击的威胁？</a:t>
            </a:r>
          </a:p>
        </p:txBody>
      </p:sp>
      <p:pic>
        <p:nvPicPr>
          <p:cNvPr id="8" name="图片 7">
            <a:extLst>
              <a:ext uri="{FF2B5EF4-FFF2-40B4-BE49-F238E27FC236}">
                <a16:creationId xmlns:a16="http://schemas.microsoft.com/office/drawing/2014/main" id="{49754E86-A9D7-4AF8-91A1-8E048F6FFF26}"/>
              </a:ext>
            </a:extLst>
          </p:cNvPr>
          <p:cNvPicPr>
            <a:picLocks noChangeAspect="1"/>
          </p:cNvPicPr>
          <p:nvPr/>
        </p:nvPicPr>
        <p:blipFill>
          <a:blip r:embed="rId3"/>
          <a:stretch>
            <a:fillRect/>
          </a:stretch>
        </p:blipFill>
        <p:spPr>
          <a:xfrm>
            <a:off x="928384" y="2190144"/>
            <a:ext cx="10309336" cy="3398177"/>
          </a:xfrm>
          <a:prstGeom prst="rect">
            <a:avLst/>
          </a:prstGeom>
        </p:spPr>
      </p:pic>
    </p:spTree>
    <p:extLst>
      <p:ext uri="{BB962C8B-B14F-4D97-AF65-F5344CB8AC3E}">
        <p14:creationId xmlns:p14="http://schemas.microsoft.com/office/powerpoint/2010/main" val="41708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研究成果</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B435C61-A2B1-40D2-8714-5574E1D7D163}"/>
              </a:ext>
            </a:extLst>
          </p:cNvPr>
          <p:cNvPicPr>
            <a:picLocks noChangeAspect="1"/>
          </p:cNvPicPr>
          <p:nvPr/>
        </p:nvPicPr>
        <p:blipFill>
          <a:blip r:embed="rId3"/>
          <a:stretch>
            <a:fillRect/>
          </a:stretch>
        </p:blipFill>
        <p:spPr>
          <a:xfrm>
            <a:off x="675419" y="2226432"/>
            <a:ext cx="5353434" cy="2902201"/>
          </a:xfrm>
          <a:prstGeom prst="rect">
            <a:avLst/>
          </a:prstGeom>
        </p:spPr>
      </p:pic>
      <p:sp>
        <p:nvSpPr>
          <p:cNvPr id="4" name="文本占位符 1">
            <a:extLst>
              <a:ext uri="{FF2B5EF4-FFF2-40B4-BE49-F238E27FC236}">
                <a16:creationId xmlns:a16="http://schemas.microsoft.com/office/drawing/2014/main" id="{65B4D4CB-FE92-4A2C-90CC-7A4DFB276737}"/>
              </a:ext>
            </a:extLst>
          </p:cNvPr>
          <p:cNvSpPr>
            <a:spLocks noGrp="1"/>
          </p:cNvSpPr>
          <p:nvPr>
            <p:ph type="body" idx="10"/>
          </p:nvPr>
        </p:nvSpPr>
        <p:spPr>
          <a:xfrm>
            <a:off x="432469" y="994312"/>
            <a:ext cx="11060213" cy="1037580"/>
          </a:xfrm>
        </p:spPr>
        <p:txBody>
          <a:bodyPr/>
          <a:lstStyle/>
          <a:p>
            <a:pPr>
              <a:buFont typeface="Wingdings" panose="05000000000000000000" pitchFamily="2" charset="2"/>
              <a:buChar char="q"/>
            </a:pPr>
            <a:r>
              <a:rPr lang="zh-CN" altLang="en-US" sz="2200" b="1" dirty="0">
                <a:solidFill>
                  <a:schemeClr val="tx1"/>
                </a:solidFill>
                <a:cs typeface="+mn-cs"/>
              </a:rPr>
              <a:t>研究发现目前的</a:t>
            </a:r>
            <a:r>
              <a:rPr lang="en-US" altLang="zh-CN" sz="2200" b="1" dirty="0" err="1">
                <a:solidFill>
                  <a:srgbClr val="C00000"/>
                </a:solidFill>
                <a:cs typeface="+mn-cs"/>
              </a:rPr>
              <a:t>DeepFake</a:t>
            </a:r>
            <a:r>
              <a:rPr lang="zh-CN" altLang="en-US" sz="2200" b="1" dirty="0">
                <a:solidFill>
                  <a:srgbClr val="C00000"/>
                </a:solidFill>
                <a:cs typeface="+mn-cs"/>
              </a:rPr>
              <a:t>检测器非常的脆弱</a:t>
            </a:r>
            <a:r>
              <a:rPr lang="zh-CN" altLang="en-US" sz="2200" b="1" dirty="0">
                <a:solidFill>
                  <a:schemeClr val="tx1"/>
                </a:solidFill>
                <a:cs typeface="+mn-cs"/>
              </a:rPr>
              <a:t>，很容易被绕过。研究揭示</a:t>
            </a:r>
            <a:r>
              <a:rPr lang="en-US" altLang="zh-CN" sz="2200" b="1" dirty="0" err="1">
                <a:solidFill>
                  <a:schemeClr val="tx1"/>
                </a:solidFill>
                <a:cs typeface="+mn-cs"/>
              </a:rPr>
              <a:t>DeepFake</a:t>
            </a:r>
            <a:r>
              <a:rPr lang="zh-CN" altLang="en-US" sz="2200" b="1" dirty="0">
                <a:solidFill>
                  <a:schemeClr val="tx1"/>
                </a:solidFill>
                <a:cs typeface="+mn-cs"/>
              </a:rPr>
              <a:t>的检测面临着巨大的挑战，</a:t>
            </a:r>
            <a:r>
              <a:rPr lang="zh-CN" altLang="en-US" sz="2200" b="1" dirty="0">
                <a:solidFill>
                  <a:srgbClr val="C00000"/>
                </a:solidFill>
                <a:cs typeface="+mn-cs"/>
              </a:rPr>
              <a:t>检测方法很“菜”</a:t>
            </a:r>
            <a:r>
              <a:rPr lang="zh-CN" altLang="en-US" sz="2200" b="1" dirty="0">
                <a:solidFill>
                  <a:schemeClr val="tx1"/>
                </a:solidFill>
                <a:cs typeface="+mn-cs"/>
              </a:rPr>
              <a:t>。</a:t>
            </a:r>
            <a:endParaRPr lang="en-US" altLang="zh-CN" sz="2200" b="1" dirty="0">
              <a:solidFill>
                <a:schemeClr val="tx1"/>
              </a:solidFill>
              <a:cs typeface="+mn-cs"/>
            </a:endParaRPr>
          </a:p>
        </p:txBody>
      </p:sp>
      <p:pic>
        <p:nvPicPr>
          <p:cNvPr id="5" name="图片 4">
            <a:extLst>
              <a:ext uri="{FF2B5EF4-FFF2-40B4-BE49-F238E27FC236}">
                <a16:creationId xmlns:a16="http://schemas.microsoft.com/office/drawing/2014/main" id="{7614EFEF-32C6-4006-A5AF-EB376A727337}"/>
              </a:ext>
            </a:extLst>
          </p:cNvPr>
          <p:cNvPicPr>
            <a:picLocks noChangeAspect="1"/>
          </p:cNvPicPr>
          <p:nvPr/>
        </p:nvPicPr>
        <p:blipFill>
          <a:blip r:embed="rId4"/>
          <a:stretch>
            <a:fillRect/>
          </a:stretch>
        </p:blipFill>
        <p:spPr>
          <a:xfrm>
            <a:off x="6239628" y="2226432"/>
            <a:ext cx="5387512" cy="2902201"/>
          </a:xfrm>
          <a:prstGeom prst="rect">
            <a:avLst/>
          </a:prstGeom>
        </p:spPr>
      </p:pic>
      <p:cxnSp>
        <p:nvCxnSpPr>
          <p:cNvPr id="6" name="直接箭头连接符 5">
            <a:extLst>
              <a:ext uri="{FF2B5EF4-FFF2-40B4-BE49-F238E27FC236}">
                <a16:creationId xmlns:a16="http://schemas.microsoft.com/office/drawing/2014/main" id="{BC9E6370-68C8-4035-8B14-048BA70D8969}"/>
              </a:ext>
            </a:extLst>
          </p:cNvPr>
          <p:cNvCxnSpPr>
            <a:cxnSpLocks/>
          </p:cNvCxnSpPr>
          <p:nvPr/>
        </p:nvCxnSpPr>
        <p:spPr>
          <a:xfrm flipV="1">
            <a:off x="7683238" y="4017046"/>
            <a:ext cx="111416" cy="13383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00C5695D-9BE3-4B1A-82A2-AB975EF900C3}"/>
              </a:ext>
            </a:extLst>
          </p:cNvPr>
          <p:cNvCxnSpPr>
            <a:cxnSpLocks/>
          </p:cNvCxnSpPr>
          <p:nvPr/>
        </p:nvCxnSpPr>
        <p:spPr>
          <a:xfrm flipV="1">
            <a:off x="7683238" y="4236363"/>
            <a:ext cx="111416" cy="13383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CE24B91-822E-4953-9737-B9276565B890}"/>
              </a:ext>
            </a:extLst>
          </p:cNvPr>
          <p:cNvCxnSpPr>
            <a:cxnSpLocks/>
          </p:cNvCxnSpPr>
          <p:nvPr/>
        </p:nvCxnSpPr>
        <p:spPr>
          <a:xfrm flipV="1">
            <a:off x="7683238" y="4492812"/>
            <a:ext cx="111416" cy="13383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3A422A8C-5176-4395-9506-2CE93C67540A}"/>
              </a:ext>
            </a:extLst>
          </p:cNvPr>
          <p:cNvCxnSpPr>
            <a:cxnSpLocks/>
          </p:cNvCxnSpPr>
          <p:nvPr/>
        </p:nvCxnSpPr>
        <p:spPr>
          <a:xfrm flipV="1">
            <a:off x="7702288" y="4760480"/>
            <a:ext cx="111416" cy="13383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7D1CE01-61DE-4680-B923-99DC553249EA}"/>
              </a:ext>
            </a:extLst>
          </p:cNvPr>
          <p:cNvCxnSpPr>
            <a:cxnSpLocks/>
          </p:cNvCxnSpPr>
          <p:nvPr/>
        </p:nvCxnSpPr>
        <p:spPr>
          <a:xfrm flipH="1" flipV="1">
            <a:off x="8003883" y="4017046"/>
            <a:ext cx="104152" cy="13383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5BF28D3-B571-48E3-9DEE-FA2B6EBEDB14}"/>
              </a:ext>
            </a:extLst>
          </p:cNvPr>
          <p:cNvCxnSpPr>
            <a:cxnSpLocks/>
          </p:cNvCxnSpPr>
          <p:nvPr/>
        </p:nvCxnSpPr>
        <p:spPr>
          <a:xfrm flipH="1" flipV="1">
            <a:off x="8039401" y="4254929"/>
            <a:ext cx="104152" cy="13383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4163A68-1477-4B89-B374-7DE1F3A8609A}"/>
              </a:ext>
            </a:extLst>
          </p:cNvPr>
          <p:cNvCxnSpPr>
            <a:cxnSpLocks/>
          </p:cNvCxnSpPr>
          <p:nvPr/>
        </p:nvCxnSpPr>
        <p:spPr>
          <a:xfrm flipH="1" flipV="1">
            <a:off x="8063525" y="4503189"/>
            <a:ext cx="104152" cy="13383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2D3A58D-9CDF-4FFC-8CEC-974D9DCF9905}"/>
              </a:ext>
            </a:extLst>
          </p:cNvPr>
          <p:cNvCxnSpPr>
            <a:cxnSpLocks/>
          </p:cNvCxnSpPr>
          <p:nvPr/>
        </p:nvCxnSpPr>
        <p:spPr>
          <a:xfrm flipH="1" flipV="1">
            <a:off x="8070558" y="4760480"/>
            <a:ext cx="104152" cy="13383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5A45D33F-6BA6-4B65-A485-06786DCED221}"/>
              </a:ext>
            </a:extLst>
          </p:cNvPr>
          <p:cNvSpPr/>
          <p:nvPr/>
        </p:nvSpPr>
        <p:spPr>
          <a:xfrm>
            <a:off x="675419" y="5291511"/>
            <a:ext cx="10923036" cy="658257"/>
          </a:xfrm>
          <a:prstGeom prst="rect">
            <a:avLst/>
          </a:prstGeom>
          <a:solidFill>
            <a:schemeClr val="accent3">
              <a:lumMod val="75000"/>
            </a:schemeClr>
          </a:solidFill>
        </p:spPr>
        <p:txBody>
          <a:bodyPr wrap="square">
            <a:spAutoFit/>
          </a:bodyPr>
          <a:lstStyle/>
          <a:p>
            <a:pPr marL="285750" marR="0" lvl="0" indent="-285750" algn="just" defTabSz="913765" rtl="0" eaLnBrk="1" fontAlgn="auto" latinLnBrk="0" hangingPunct="1">
              <a:lnSpc>
                <a:spcPct val="120000"/>
              </a:lnSpc>
              <a:spcBef>
                <a:spcPts val="0"/>
              </a:spcBef>
              <a:spcAft>
                <a:spcPts val="0"/>
              </a:spcAft>
              <a:buClrTx/>
              <a:buSzTx/>
              <a:buFont typeface="Wingdings" panose="05000000000000000000" pitchFamily="2" charset="2"/>
              <a:buChar char="p"/>
              <a:tabLst/>
              <a:defRPr/>
            </a:pPr>
            <a:r>
              <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基于真实的人脸，不依赖检测方法的任何先验知识，通过简单地人脸重构的方法，使得目前最新的三种</a:t>
            </a:r>
            <a:r>
              <a:rPr kumimoji="0" lang="en-US" altLang="zh-CN" sz="16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mn-cs"/>
              </a:rPr>
              <a:t>DeepFake</a:t>
            </a:r>
            <a:r>
              <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检测器，平均性能下降</a:t>
            </a:r>
            <a:r>
              <a:rPr kumimoji="0" lang="en-US" altLang="zh-CN"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47%</a:t>
            </a:r>
            <a:r>
              <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，最差的</a:t>
            </a:r>
            <a:r>
              <a:rPr kumimoji="0" lang="en-US" altLang="zh-CN"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93%</a:t>
            </a:r>
            <a:r>
              <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en-US" altLang="zh-CN"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a:extLst>
              <a:ext uri="{FF2B5EF4-FFF2-40B4-BE49-F238E27FC236}">
                <a16:creationId xmlns:a16="http://schemas.microsoft.com/office/drawing/2014/main" id="{55D5FD96-8547-4FE2-A2F0-3DD3AFFBB75F}"/>
              </a:ext>
            </a:extLst>
          </p:cNvPr>
          <p:cNvPicPr>
            <a:picLocks noChangeAspect="1"/>
          </p:cNvPicPr>
          <p:nvPr/>
        </p:nvPicPr>
        <p:blipFill>
          <a:blip r:embed="rId5"/>
          <a:stretch>
            <a:fillRect/>
          </a:stretch>
        </p:blipFill>
        <p:spPr>
          <a:xfrm>
            <a:off x="6808085" y="1513102"/>
            <a:ext cx="557338" cy="484642"/>
          </a:xfrm>
          <a:prstGeom prst="rect">
            <a:avLst/>
          </a:prstGeom>
        </p:spPr>
      </p:pic>
      <p:sp>
        <p:nvSpPr>
          <p:cNvPr id="16" name="矩形 15">
            <a:extLst>
              <a:ext uri="{FF2B5EF4-FFF2-40B4-BE49-F238E27FC236}">
                <a16:creationId xmlns:a16="http://schemas.microsoft.com/office/drawing/2014/main" id="{42C5DF62-200C-4D2E-90A9-91B38FEF6078}"/>
              </a:ext>
            </a:extLst>
          </p:cNvPr>
          <p:cNvSpPr/>
          <p:nvPr/>
        </p:nvSpPr>
        <p:spPr>
          <a:xfrm>
            <a:off x="465354" y="6161708"/>
            <a:ext cx="11133101" cy="523220"/>
          </a:xfrm>
          <a:prstGeom prst="rect">
            <a:avLst/>
          </a:prstGeom>
        </p:spPr>
        <p:txBody>
          <a:bodyPr wrap="square">
            <a:spAutoFit/>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Yihao</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Huang, Felix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Juefei</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-Xu,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Run Wang*</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et al.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FakePolisher</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Making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DeepFakes</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More Detection-Evasive by Shallow Reconstruction.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ACM Multimedia 2020</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CCF-A</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Oral</a:t>
            </a:r>
            <a:endPar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80015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EE1D33ED-1E46-458A-A4B4-D1CE8F53010B}"/>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研究方法</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8F578F5-5F2D-42E0-9DD7-AAF08455E306}"/>
              </a:ext>
            </a:extLst>
          </p:cNvPr>
          <p:cNvSpPr txBox="1"/>
          <p:nvPr/>
        </p:nvSpPr>
        <p:spPr>
          <a:xfrm>
            <a:off x="258178" y="628527"/>
            <a:ext cx="7990479" cy="4345485"/>
          </a:xfrm>
          <a:prstGeom prst="rect">
            <a:avLst/>
          </a:prstGeom>
          <a:noFill/>
        </p:spPr>
        <p:txBody>
          <a:bodyPr wrap="square" rtlCol="0">
            <a:spAutoFit/>
          </a:bodyPr>
          <a:lstStyle/>
          <a:p>
            <a:pPr marL="0" marR="0" lvl="0" indent="0" algn="l" defTabSz="913765" rtl="0" eaLnBrk="1" fontAlgn="auto" latinLnBrk="0" hangingPunct="1">
              <a:lnSpc>
                <a:spcPct val="2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步骤：</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514350" marR="0" lvl="0" indent="-514350" algn="l" defTabSz="913765" rtl="0" eaLnBrk="1" fontAlgn="auto" latinLnBrk="0" hangingPunct="1">
              <a:lnSpc>
                <a:spcPct val="2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用</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真实图像</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数据集训练一个</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真实纹理字典</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模型</a:t>
            </a:r>
            <a:b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公式：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为真实图像数据集，</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为学习到的真实纹理字典，</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为系数矩阵，</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为范数）</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514350" marR="0" lvl="0" indent="-514350" algn="l" defTabSz="913765" rtl="0" eaLnBrk="1" fontAlgn="auto" latinLnBrk="0" hangingPunct="1">
              <a:lnSpc>
                <a:spcPct val="2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利用</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线性投影</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或</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稀疏编码</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，根据</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真实纹理字典，</a:t>
            </a:r>
            <a:b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b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对深度伪造图像进行</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映射</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，找到其低维或者高维的</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表示</a:t>
            </a:r>
            <a:br>
              <a:rPr kumimoji="0" lang="en-US" altLang="zh-CN" sz="1800" b="0" i="0" u="none" strike="noStrike" kern="1200" cap="none" spc="0" normalizeH="0" baseline="0" noProof="0" dirty="0">
                <a:ln>
                  <a:noFill/>
                </a:ln>
                <a:solidFill>
                  <a:srgbClr val="B70031"/>
                </a:solidFill>
                <a:effectLst/>
                <a:uLnTx/>
                <a:uFillTx/>
                <a:latin typeface="微软雅黑" panose="020B0503020204020204" pitchFamily="34" charset="-122"/>
                <a:ea typeface="微软雅黑" panose="020B0503020204020204" pitchFamily="34" charset="-122"/>
                <a:cs typeface="+mn-cs"/>
              </a:rPr>
            </a:b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公式：   </a:t>
            </a:r>
            <a:r>
              <a:rPr kumimoji="0" lang="en-US" altLang="zh-CN" sz="1600" b="0" i="0" u="none" strike="noStrike" kern="1200" cap="none" spc="0" normalizeH="0" baseline="0" noProof="0" dirty="0">
                <a:ln>
                  <a:noFill/>
                </a:ln>
                <a:solidFill>
                  <a:srgbClr val="B70031"/>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为单张伪造图像，</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D</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为真实纹理字典，</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在某一向量空间的表示）</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514350" marR="0" lvl="0" indent="-514350" algn="l" defTabSz="913765" rtl="0" eaLnBrk="1" fontAlgn="auto" latinLnBrk="0" hangingPunct="1">
              <a:lnSpc>
                <a:spcPct val="2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再通过使用该真实纹理字典重构出</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较少伪造纹理版本</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的伪造图像</a:t>
            </a:r>
            <a:b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公式：</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为重构图像</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为真实纹理字典，</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在某一向量空间的表示）</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E5A42E77-1D8C-4D71-AF1B-6F112C02DD03}"/>
              </a:ext>
            </a:extLst>
          </p:cNvPr>
          <p:cNvPicPr>
            <a:picLocks noChangeAspect="1"/>
          </p:cNvPicPr>
          <p:nvPr/>
        </p:nvPicPr>
        <p:blipFill>
          <a:blip r:embed="rId2"/>
          <a:stretch>
            <a:fillRect/>
          </a:stretch>
        </p:blipFill>
        <p:spPr>
          <a:xfrm>
            <a:off x="1324723" y="2093640"/>
            <a:ext cx="1635874" cy="346643"/>
          </a:xfrm>
          <a:prstGeom prst="rect">
            <a:avLst/>
          </a:prstGeom>
        </p:spPr>
      </p:pic>
      <p:pic>
        <p:nvPicPr>
          <p:cNvPr id="6" name="图片 5">
            <a:extLst>
              <a:ext uri="{FF2B5EF4-FFF2-40B4-BE49-F238E27FC236}">
                <a16:creationId xmlns:a16="http://schemas.microsoft.com/office/drawing/2014/main" id="{01C39190-25EA-4E9C-9AA6-C6AA40711D90}"/>
              </a:ext>
            </a:extLst>
          </p:cNvPr>
          <p:cNvPicPr>
            <a:picLocks noChangeAspect="1"/>
          </p:cNvPicPr>
          <p:nvPr/>
        </p:nvPicPr>
        <p:blipFill>
          <a:blip r:embed="rId3"/>
          <a:stretch>
            <a:fillRect/>
          </a:stretch>
        </p:blipFill>
        <p:spPr>
          <a:xfrm>
            <a:off x="1279003" y="3703669"/>
            <a:ext cx="1554594" cy="323874"/>
          </a:xfrm>
          <a:prstGeom prst="rect">
            <a:avLst/>
          </a:prstGeom>
        </p:spPr>
      </p:pic>
      <p:pic>
        <p:nvPicPr>
          <p:cNvPr id="7" name="图片 6">
            <a:extLst>
              <a:ext uri="{FF2B5EF4-FFF2-40B4-BE49-F238E27FC236}">
                <a16:creationId xmlns:a16="http://schemas.microsoft.com/office/drawing/2014/main" id="{F405CAD7-A05B-4DE1-9098-1502C119222C}"/>
              </a:ext>
            </a:extLst>
          </p:cNvPr>
          <p:cNvPicPr>
            <a:picLocks noChangeAspect="1"/>
          </p:cNvPicPr>
          <p:nvPr/>
        </p:nvPicPr>
        <p:blipFill>
          <a:blip r:embed="rId4"/>
          <a:stretch>
            <a:fillRect/>
          </a:stretch>
        </p:blipFill>
        <p:spPr>
          <a:xfrm>
            <a:off x="1387490" y="4674678"/>
            <a:ext cx="668810" cy="263756"/>
          </a:xfrm>
          <a:prstGeom prst="rect">
            <a:avLst/>
          </a:prstGeom>
        </p:spPr>
      </p:pic>
      <p:pic>
        <p:nvPicPr>
          <p:cNvPr id="8" name="图片 7">
            <a:extLst>
              <a:ext uri="{FF2B5EF4-FFF2-40B4-BE49-F238E27FC236}">
                <a16:creationId xmlns:a16="http://schemas.microsoft.com/office/drawing/2014/main" id="{7B92E78B-03FC-4352-A18B-D56902F44D4F}"/>
              </a:ext>
            </a:extLst>
          </p:cNvPr>
          <p:cNvPicPr>
            <a:picLocks noChangeAspect="1"/>
          </p:cNvPicPr>
          <p:nvPr/>
        </p:nvPicPr>
        <p:blipFill>
          <a:blip r:embed="rId5"/>
          <a:stretch>
            <a:fillRect/>
          </a:stretch>
        </p:blipFill>
        <p:spPr>
          <a:xfrm>
            <a:off x="2173076" y="4706210"/>
            <a:ext cx="143865" cy="212919"/>
          </a:xfrm>
          <a:prstGeom prst="rect">
            <a:avLst/>
          </a:prstGeom>
        </p:spPr>
      </p:pic>
      <p:pic>
        <p:nvPicPr>
          <p:cNvPr id="10" name="图片 9">
            <a:extLst>
              <a:ext uri="{FF2B5EF4-FFF2-40B4-BE49-F238E27FC236}">
                <a16:creationId xmlns:a16="http://schemas.microsoft.com/office/drawing/2014/main" id="{FA9A5A65-4850-437C-9781-921C02CB2562}"/>
              </a:ext>
            </a:extLst>
          </p:cNvPr>
          <p:cNvPicPr>
            <a:picLocks noChangeAspect="1"/>
          </p:cNvPicPr>
          <p:nvPr/>
        </p:nvPicPr>
        <p:blipFill>
          <a:blip r:embed="rId6"/>
          <a:stretch>
            <a:fillRect/>
          </a:stretch>
        </p:blipFill>
        <p:spPr>
          <a:xfrm>
            <a:off x="4290607" y="5091587"/>
            <a:ext cx="1604225" cy="1657039"/>
          </a:xfrm>
          <a:prstGeom prst="rect">
            <a:avLst/>
          </a:prstGeom>
        </p:spPr>
      </p:pic>
      <p:sp>
        <p:nvSpPr>
          <p:cNvPr id="11" name="矩形 10">
            <a:extLst>
              <a:ext uri="{FF2B5EF4-FFF2-40B4-BE49-F238E27FC236}">
                <a16:creationId xmlns:a16="http://schemas.microsoft.com/office/drawing/2014/main" id="{26250D99-F44A-44AD-A05C-629F238BB64C}"/>
              </a:ext>
            </a:extLst>
          </p:cNvPr>
          <p:cNvSpPr/>
          <p:nvPr/>
        </p:nvSpPr>
        <p:spPr>
          <a:xfrm>
            <a:off x="4290607" y="5091587"/>
            <a:ext cx="1604225" cy="1657039"/>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黑体" panose="02010609060101010101" pitchFamily="49" charset="-122"/>
              <a:cs typeface="+mn-cs"/>
            </a:endParaRPr>
          </a:p>
        </p:txBody>
      </p:sp>
      <p:pic>
        <p:nvPicPr>
          <p:cNvPr id="13" name="图片 12">
            <a:extLst>
              <a:ext uri="{FF2B5EF4-FFF2-40B4-BE49-F238E27FC236}">
                <a16:creationId xmlns:a16="http://schemas.microsoft.com/office/drawing/2014/main" id="{1E74E89B-3E2C-412D-B3C0-25B10650DBE2}"/>
              </a:ext>
            </a:extLst>
          </p:cNvPr>
          <p:cNvPicPr>
            <a:picLocks noChangeAspect="1"/>
          </p:cNvPicPr>
          <p:nvPr/>
        </p:nvPicPr>
        <p:blipFill>
          <a:blip r:embed="rId6"/>
          <a:stretch>
            <a:fillRect/>
          </a:stretch>
        </p:blipFill>
        <p:spPr>
          <a:xfrm>
            <a:off x="9981438" y="4961857"/>
            <a:ext cx="1604225" cy="1657039"/>
          </a:xfrm>
          <a:prstGeom prst="rect">
            <a:avLst/>
          </a:prstGeom>
        </p:spPr>
      </p:pic>
      <p:sp>
        <p:nvSpPr>
          <p:cNvPr id="14" name="矩形 13">
            <a:extLst>
              <a:ext uri="{FF2B5EF4-FFF2-40B4-BE49-F238E27FC236}">
                <a16:creationId xmlns:a16="http://schemas.microsoft.com/office/drawing/2014/main" id="{BECAE326-BC03-4632-9AFD-A6C8493FF1F5}"/>
              </a:ext>
            </a:extLst>
          </p:cNvPr>
          <p:cNvSpPr/>
          <p:nvPr/>
        </p:nvSpPr>
        <p:spPr>
          <a:xfrm>
            <a:off x="9981438" y="5256825"/>
            <a:ext cx="291619" cy="32265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5" name="文本占位符 1">
            <a:extLst>
              <a:ext uri="{FF2B5EF4-FFF2-40B4-BE49-F238E27FC236}">
                <a16:creationId xmlns:a16="http://schemas.microsoft.com/office/drawing/2014/main" id="{4EB04D6F-CDA5-4515-BF0B-E13F5DFDB8DD}"/>
              </a:ext>
            </a:extLst>
          </p:cNvPr>
          <p:cNvSpPr>
            <a:spLocks noGrp="1"/>
          </p:cNvSpPr>
          <p:nvPr>
            <p:ph type="body" idx="10"/>
          </p:nvPr>
        </p:nvSpPr>
        <p:spPr>
          <a:xfrm>
            <a:off x="230075" y="5148165"/>
            <a:ext cx="4156710" cy="1563885"/>
          </a:xfrm>
        </p:spPr>
        <p:txBody>
          <a:bodyPr/>
          <a:lstStyle/>
          <a:p>
            <a:pPr>
              <a:buFont typeface="Wingdings" panose="05000000000000000000" pitchFamily="2" charset="2"/>
              <a:buChar char="q"/>
            </a:pPr>
            <a:r>
              <a:rPr lang="zh-CN" altLang="en-US" sz="1800" b="1" dirty="0">
                <a:solidFill>
                  <a:schemeClr val="tx1"/>
                </a:solidFill>
                <a:cs typeface="+mn-cs"/>
              </a:rPr>
              <a:t>全局字典学习</a:t>
            </a:r>
            <a:endParaRPr lang="en-US" altLang="zh-CN" sz="1800" b="1" dirty="0">
              <a:solidFill>
                <a:schemeClr val="tx1"/>
              </a:solidFill>
              <a:cs typeface="+mn-cs"/>
            </a:endParaRPr>
          </a:p>
          <a:p>
            <a:pPr lvl="1">
              <a:lnSpc>
                <a:spcPct val="125000"/>
              </a:lnSpc>
              <a:buFont typeface="Wingdings" panose="05000000000000000000" pitchFamily="2" charset="2"/>
              <a:buChar char="n"/>
            </a:pPr>
            <a:r>
              <a:rPr lang="zh-CN" altLang="en-US" b="1" dirty="0">
                <a:cs typeface="+mn-cs"/>
              </a:rPr>
              <a:t>扫描</a:t>
            </a:r>
            <a:r>
              <a:rPr lang="zh-CN" altLang="en-US" b="1" dirty="0">
                <a:solidFill>
                  <a:srgbClr val="C00000"/>
                </a:solidFill>
                <a:cs typeface="+mn-cs"/>
              </a:rPr>
              <a:t>整个图像</a:t>
            </a:r>
            <a:endParaRPr lang="en-US" altLang="zh-CN" b="1" dirty="0">
              <a:solidFill>
                <a:srgbClr val="C00000"/>
              </a:solidFill>
              <a:cs typeface="+mn-cs"/>
            </a:endParaRPr>
          </a:p>
          <a:p>
            <a:pPr lvl="1">
              <a:lnSpc>
                <a:spcPct val="125000"/>
              </a:lnSpc>
              <a:buFont typeface="Wingdings" panose="05000000000000000000" pitchFamily="2" charset="2"/>
              <a:buChar char="n"/>
            </a:pPr>
            <a:r>
              <a:rPr lang="zh-CN" altLang="en-US" b="1" dirty="0">
                <a:solidFill>
                  <a:schemeClr val="tx1"/>
                </a:solidFill>
                <a:cs typeface="+mn-cs"/>
              </a:rPr>
              <a:t>适合运用在人脸</a:t>
            </a:r>
            <a:r>
              <a:rPr lang="zh-CN" altLang="en-US" b="1" dirty="0">
                <a:solidFill>
                  <a:srgbClr val="C00000"/>
                </a:solidFill>
                <a:cs typeface="+mn-cs"/>
              </a:rPr>
              <a:t>（对齐）</a:t>
            </a:r>
            <a:r>
              <a:rPr lang="zh-CN" altLang="en-US" b="1" dirty="0">
                <a:solidFill>
                  <a:schemeClr val="tx1"/>
                </a:solidFill>
                <a:cs typeface="+mn-cs"/>
              </a:rPr>
              <a:t>图像</a:t>
            </a:r>
            <a:endParaRPr lang="en-US" altLang="zh-CN" b="1" dirty="0">
              <a:solidFill>
                <a:schemeClr val="tx1"/>
              </a:solidFill>
              <a:cs typeface="+mn-cs"/>
            </a:endParaRPr>
          </a:p>
        </p:txBody>
      </p:sp>
      <p:sp>
        <p:nvSpPr>
          <p:cNvPr id="16" name="文本占位符 1">
            <a:extLst>
              <a:ext uri="{FF2B5EF4-FFF2-40B4-BE49-F238E27FC236}">
                <a16:creationId xmlns:a16="http://schemas.microsoft.com/office/drawing/2014/main" id="{3575EACD-1D80-4393-AD07-450D7AC97A18}"/>
              </a:ext>
            </a:extLst>
          </p:cNvPr>
          <p:cNvSpPr txBox="1">
            <a:spLocks/>
          </p:cNvSpPr>
          <p:nvPr/>
        </p:nvSpPr>
        <p:spPr>
          <a:xfrm>
            <a:off x="5866276" y="5055011"/>
            <a:ext cx="4076485" cy="1563885"/>
          </a:xfrm>
          <a:prstGeom prst="rect">
            <a:avLst/>
          </a:prstGeom>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marL="457200" marR="0" lvl="0" indent="-406400" algn="l" defTabSz="914400" rtl="0" eaLnBrk="1" fontAlgn="auto" latinLnBrk="0" hangingPunct="1">
              <a:lnSpc>
                <a:spcPct val="150000"/>
              </a:lnSpc>
              <a:spcBef>
                <a:spcPts val="1000"/>
              </a:spcBef>
              <a:spcAft>
                <a:spcPts val="0"/>
              </a:spcAft>
              <a:buClr>
                <a:srgbClr val="005BBB"/>
              </a:buClr>
              <a:buSzPct val="100000"/>
              <a:buFont typeface="Wingdings" panose="05000000000000000000" pitchFamily="2" charset="2"/>
              <a:buChar char="q"/>
              <a:tabLst/>
              <a:defRPr/>
            </a:pPr>
            <a:r>
              <a:rPr kumimoji="0" lang="zh-CN" altLang="en-US" sz="1800" b="1" i="0" u="none" strike="noStrike" kern="1200" cap="none" spc="-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局部字典学习</a:t>
            </a:r>
            <a:endParaRPr kumimoji="0" lang="en-US" altLang="zh-CN" sz="1800" b="1" i="0" u="none" strike="noStrike" kern="1200" cap="none" spc="-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a:p>
            <a:pPr marL="800100" marR="0" lvl="1" indent="-342900" algn="l" defTabSz="914400" rtl="0" eaLnBrk="1" fontAlgn="auto" latinLnBrk="0" hangingPunct="1">
              <a:lnSpc>
                <a:spcPct val="125000"/>
              </a:lnSpc>
              <a:spcBef>
                <a:spcPts val="500"/>
              </a:spcBef>
              <a:spcAft>
                <a:spcPts val="0"/>
              </a:spcAft>
              <a:buClr>
                <a:srgbClr val="005BBB"/>
              </a:buClr>
              <a:buSzTx/>
              <a:buFont typeface="Wingdings" panose="05000000000000000000" pitchFamily="2" charset="2"/>
              <a:buChar char="n"/>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扫描</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90204" pitchFamily="34" charset="0"/>
              </a:rPr>
              <a:t>局部块</a:t>
            </a:r>
            <a:endPar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a:p>
            <a:pPr marL="800100" marR="0" lvl="1" indent="-342900" algn="l" defTabSz="914400" rtl="0" eaLnBrk="1" fontAlgn="auto" latinLnBrk="0" hangingPunct="1">
              <a:lnSpc>
                <a:spcPct val="125000"/>
              </a:lnSpc>
              <a:spcBef>
                <a:spcPts val="500"/>
              </a:spcBef>
              <a:spcAft>
                <a:spcPts val="0"/>
              </a:spcAft>
              <a:buClr>
                <a:srgbClr val="005BBB"/>
              </a:buClr>
              <a:buSzTx/>
              <a:buFont typeface="Wingdings" panose="05000000000000000000" pitchFamily="2" charset="2"/>
              <a:buChar char="n"/>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适合运用在</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90204" pitchFamily="34" charset="0"/>
              </a:rPr>
              <a:t>各种</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类型的图像</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17" name="图片 16">
            <a:extLst>
              <a:ext uri="{FF2B5EF4-FFF2-40B4-BE49-F238E27FC236}">
                <a16:creationId xmlns:a16="http://schemas.microsoft.com/office/drawing/2014/main" id="{2AA03C48-55F2-4DE6-B326-F5B8EA859D34}"/>
              </a:ext>
            </a:extLst>
          </p:cNvPr>
          <p:cNvPicPr>
            <a:picLocks noChangeAspect="1"/>
          </p:cNvPicPr>
          <p:nvPr/>
        </p:nvPicPr>
        <p:blipFill>
          <a:blip r:embed="rId7"/>
          <a:stretch>
            <a:fillRect/>
          </a:stretch>
        </p:blipFill>
        <p:spPr>
          <a:xfrm>
            <a:off x="8452355" y="1581738"/>
            <a:ext cx="2769516" cy="1847262"/>
          </a:xfrm>
          <a:prstGeom prst="rect">
            <a:avLst/>
          </a:prstGeom>
        </p:spPr>
      </p:pic>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DDF1B1D-42D4-467E-9756-F6942F294057}"/>
                  </a:ext>
                </a:extLst>
              </p:cNvPr>
              <p:cNvSpPr/>
              <p:nvPr/>
            </p:nvSpPr>
            <p:spPr>
              <a:xfrm>
                <a:off x="7415232" y="3585248"/>
                <a:ext cx="4843762" cy="987578"/>
              </a:xfrm>
              <a:prstGeom prst="rect">
                <a:avLst/>
              </a:prstGeom>
            </p:spPr>
            <p:txBody>
              <a:bodyPr wrap="square">
                <a:spAutoFit/>
              </a:bodyPr>
              <a:lstStyle/>
              <a:p>
                <a:pPr marL="216000" marR="0" lvl="0" indent="-285750" algn="l"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ü"/>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字典构造了一个高维或低维的向量空间</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ü"/>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深度伪造图像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在向量空间中找到对应的表示</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3765" rtl="0" eaLnBrk="1" fontAlgn="auto" latinLnBrk="0" hangingPunct="1">
                  <a:lnSpc>
                    <a:spcPct val="125000"/>
                  </a:lnSpc>
                  <a:spcBef>
                    <a:spcPts val="0"/>
                  </a:spcBef>
                  <a:spcAft>
                    <a:spcPts val="0"/>
                  </a:spcAft>
                  <a:buClr>
                    <a:srgbClr val="0066CC"/>
                  </a:buClr>
                  <a:buSzTx/>
                  <a:buFont typeface="Wingdings" panose="05000000000000000000" pitchFamily="2" charset="2"/>
                  <a:buChar char="ü"/>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字典将</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重构回图像空间中，较少假纹理版本</a:t>
                </a:r>
                <a14:m>
                  <m:oMath xmlns:m="http://schemas.openxmlformats.org/officeDocument/2006/math">
                    <m:acc>
                      <m:accPr>
                        <m:chr m:val="̂"/>
                        <m:ctrlPr>
                          <a:rPr kumimoji="0" lang="zh-CN" altLang="en-US" sz="16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m:rPr>
                            <m:sty m:val="p"/>
                          </m:rPr>
                          <a:rPr kumimoji="0" lang="en-US" altLang="zh-CN" sz="1600" b="0" i="0" u="none" strike="noStrike" kern="1200" cap="none" spc="0" normalizeH="0" baseline="0" noProof="0" smtClean="0">
                            <a:ln>
                              <a:noFill/>
                            </a:ln>
                            <a:solidFill>
                              <a:srgbClr val="000000"/>
                            </a:solidFill>
                            <a:effectLst/>
                            <a:uLnTx/>
                            <a:uFillTx/>
                            <a:latin typeface="Cambria Math" panose="02040503050406030204" pitchFamily="18" charset="0"/>
                            <a:cs typeface="+mn-cs"/>
                          </a:rPr>
                          <m:t>x</m:t>
                        </m:r>
                      </m:e>
                    </m:acc>
                  </m:oMath>
                </a14:m>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18" name="矩形 17">
                <a:extLst>
                  <a:ext uri="{FF2B5EF4-FFF2-40B4-BE49-F238E27FC236}">
                    <a16:creationId xmlns:a16="http://schemas.microsoft.com/office/drawing/2014/main" id="{5DDF1B1D-42D4-467E-9756-F6942F294057}"/>
                  </a:ext>
                </a:extLst>
              </p:cNvPr>
              <p:cNvSpPr>
                <a:spLocks noRot="1" noChangeAspect="1" noMove="1" noResize="1" noEditPoints="1" noAdjustHandles="1" noChangeArrowheads="1" noChangeShapeType="1" noTextEdit="1"/>
              </p:cNvSpPr>
              <p:nvPr/>
            </p:nvSpPr>
            <p:spPr>
              <a:xfrm>
                <a:off x="7415232" y="3585248"/>
                <a:ext cx="4843762" cy="987578"/>
              </a:xfrm>
              <a:prstGeom prst="rect">
                <a:avLst/>
              </a:prstGeom>
              <a:blipFill>
                <a:blip r:embed="rId8"/>
                <a:stretch>
                  <a:fillRect l="-503" r="-755" b="-7407"/>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0A252387-6180-4AAF-ACEA-47F44BEDC94A}"/>
              </a:ext>
            </a:extLst>
          </p:cNvPr>
          <p:cNvPicPr>
            <a:picLocks noChangeAspect="1"/>
          </p:cNvPicPr>
          <p:nvPr/>
        </p:nvPicPr>
        <p:blipFill>
          <a:blip r:embed="rId9"/>
          <a:stretch>
            <a:fillRect/>
          </a:stretch>
        </p:blipFill>
        <p:spPr>
          <a:xfrm>
            <a:off x="11273790" y="3631834"/>
            <a:ext cx="223360" cy="274905"/>
          </a:xfrm>
          <a:prstGeom prst="rect">
            <a:avLst/>
          </a:prstGeom>
        </p:spPr>
      </p:pic>
      <p:pic>
        <p:nvPicPr>
          <p:cNvPr id="20" name="图片 19">
            <a:extLst>
              <a:ext uri="{FF2B5EF4-FFF2-40B4-BE49-F238E27FC236}">
                <a16:creationId xmlns:a16="http://schemas.microsoft.com/office/drawing/2014/main" id="{C152FBB3-FF0C-42D2-BAA7-10F28C83EE6E}"/>
              </a:ext>
            </a:extLst>
          </p:cNvPr>
          <p:cNvPicPr>
            <a:picLocks noChangeAspect="1"/>
          </p:cNvPicPr>
          <p:nvPr/>
        </p:nvPicPr>
        <p:blipFill>
          <a:blip r:embed="rId10"/>
          <a:stretch>
            <a:fillRect/>
          </a:stretch>
        </p:blipFill>
        <p:spPr>
          <a:xfrm>
            <a:off x="8989306" y="3945594"/>
            <a:ext cx="251482" cy="281964"/>
          </a:xfrm>
          <a:prstGeom prst="rect">
            <a:avLst/>
          </a:prstGeom>
        </p:spPr>
      </p:pic>
      <p:pic>
        <p:nvPicPr>
          <p:cNvPr id="21" name="图片 20">
            <a:extLst>
              <a:ext uri="{FF2B5EF4-FFF2-40B4-BE49-F238E27FC236}">
                <a16:creationId xmlns:a16="http://schemas.microsoft.com/office/drawing/2014/main" id="{614149D0-4A57-4D65-BF16-985AD3F2FEA1}"/>
              </a:ext>
            </a:extLst>
          </p:cNvPr>
          <p:cNvPicPr>
            <a:picLocks noChangeAspect="1"/>
          </p:cNvPicPr>
          <p:nvPr/>
        </p:nvPicPr>
        <p:blipFill>
          <a:blip r:embed="rId11"/>
          <a:stretch>
            <a:fillRect/>
          </a:stretch>
        </p:blipFill>
        <p:spPr>
          <a:xfrm>
            <a:off x="11933822" y="3992268"/>
            <a:ext cx="196623" cy="207858"/>
          </a:xfrm>
          <a:prstGeom prst="rect">
            <a:avLst/>
          </a:prstGeom>
        </p:spPr>
      </p:pic>
      <p:pic>
        <p:nvPicPr>
          <p:cNvPr id="22" name="图片 21">
            <a:extLst>
              <a:ext uri="{FF2B5EF4-FFF2-40B4-BE49-F238E27FC236}">
                <a16:creationId xmlns:a16="http://schemas.microsoft.com/office/drawing/2014/main" id="{73C0DBDB-7EAD-440B-B218-F866B7FD36B0}"/>
              </a:ext>
            </a:extLst>
          </p:cNvPr>
          <p:cNvPicPr>
            <a:picLocks noChangeAspect="1"/>
          </p:cNvPicPr>
          <p:nvPr/>
        </p:nvPicPr>
        <p:blipFill>
          <a:blip r:embed="rId11"/>
          <a:stretch>
            <a:fillRect/>
          </a:stretch>
        </p:blipFill>
        <p:spPr>
          <a:xfrm>
            <a:off x="8423715" y="4291960"/>
            <a:ext cx="248385" cy="262578"/>
          </a:xfrm>
          <a:prstGeom prst="rect">
            <a:avLst/>
          </a:prstGeom>
        </p:spPr>
      </p:pic>
    </p:spTree>
    <p:extLst>
      <p:ext uri="{BB962C8B-B14F-4D97-AF65-F5344CB8AC3E}">
        <p14:creationId xmlns:p14="http://schemas.microsoft.com/office/powerpoint/2010/main" val="954206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EE1D33ED-1E46-458A-A4B4-D1CE8F53010B}"/>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研究方法</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C3261E5-8BA9-4C45-A034-D503AB3BEDED}"/>
              </a:ext>
            </a:extLst>
          </p:cNvPr>
          <p:cNvPicPr>
            <a:picLocks noChangeAspect="1"/>
          </p:cNvPicPr>
          <p:nvPr/>
        </p:nvPicPr>
        <p:blipFill>
          <a:blip r:embed="rId2"/>
          <a:stretch>
            <a:fillRect/>
          </a:stretch>
        </p:blipFill>
        <p:spPr>
          <a:xfrm>
            <a:off x="1724351" y="1892669"/>
            <a:ext cx="3900797" cy="1536332"/>
          </a:xfrm>
          <a:prstGeom prst="rect">
            <a:avLst/>
          </a:prstGeom>
        </p:spPr>
      </p:pic>
      <p:pic>
        <p:nvPicPr>
          <p:cNvPr id="10" name="图片 9">
            <a:extLst>
              <a:ext uri="{FF2B5EF4-FFF2-40B4-BE49-F238E27FC236}">
                <a16:creationId xmlns:a16="http://schemas.microsoft.com/office/drawing/2014/main" id="{CE87A5FE-4B99-4864-8F73-CB56D5B96BAC}"/>
              </a:ext>
            </a:extLst>
          </p:cNvPr>
          <p:cNvPicPr>
            <a:picLocks noChangeAspect="1"/>
          </p:cNvPicPr>
          <p:nvPr/>
        </p:nvPicPr>
        <p:blipFill>
          <a:blip r:embed="rId3"/>
          <a:stretch>
            <a:fillRect/>
          </a:stretch>
        </p:blipFill>
        <p:spPr>
          <a:xfrm>
            <a:off x="1724351" y="3909743"/>
            <a:ext cx="3900797" cy="1901995"/>
          </a:xfrm>
          <a:prstGeom prst="rect">
            <a:avLst/>
          </a:prstGeom>
        </p:spPr>
      </p:pic>
      <p:sp>
        <p:nvSpPr>
          <p:cNvPr id="11" name="文本框 10">
            <a:extLst>
              <a:ext uri="{FF2B5EF4-FFF2-40B4-BE49-F238E27FC236}">
                <a16:creationId xmlns:a16="http://schemas.microsoft.com/office/drawing/2014/main" id="{DAA7B341-B54C-442F-A0DA-C8488836DA1D}"/>
              </a:ext>
            </a:extLst>
          </p:cNvPr>
          <p:cNvSpPr txBox="1"/>
          <p:nvPr/>
        </p:nvSpPr>
        <p:spPr>
          <a:xfrm>
            <a:off x="0" y="2459362"/>
            <a:ext cx="1723549" cy="677108"/>
          </a:xfrm>
          <a:prstGeom prst="rect">
            <a:avLst/>
          </a:prstGeom>
          <a:noFill/>
        </p:spPr>
        <p:txBody>
          <a:bodyPr wrap="non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全局字典学习</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PCA</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
        <p:nvSpPr>
          <p:cNvPr id="12" name="文本框 11">
            <a:extLst>
              <a:ext uri="{FF2B5EF4-FFF2-40B4-BE49-F238E27FC236}">
                <a16:creationId xmlns:a16="http://schemas.microsoft.com/office/drawing/2014/main" id="{621B5489-95A7-4340-8939-98D4C805E66D}"/>
              </a:ext>
            </a:extLst>
          </p:cNvPr>
          <p:cNvSpPr txBox="1"/>
          <p:nvPr/>
        </p:nvSpPr>
        <p:spPr>
          <a:xfrm>
            <a:off x="76945" y="4610932"/>
            <a:ext cx="1569660" cy="646331"/>
          </a:xfrm>
          <a:prstGeom prst="rect">
            <a:avLst/>
          </a:prstGeom>
          <a:noFill/>
        </p:spPr>
        <p:txBody>
          <a:bodyPr wrap="non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局部字典学习</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K-SVD</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pic>
        <p:nvPicPr>
          <p:cNvPr id="13" name="图片 12">
            <a:extLst>
              <a:ext uri="{FF2B5EF4-FFF2-40B4-BE49-F238E27FC236}">
                <a16:creationId xmlns:a16="http://schemas.microsoft.com/office/drawing/2014/main" id="{475469DC-99E9-4B60-BE84-25E2CAFA49D0}"/>
              </a:ext>
            </a:extLst>
          </p:cNvPr>
          <p:cNvPicPr>
            <a:picLocks noChangeAspect="1"/>
          </p:cNvPicPr>
          <p:nvPr/>
        </p:nvPicPr>
        <p:blipFill>
          <a:blip r:embed="rId4"/>
          <a:stretch>
            <a:fillRect/>
          </a:stretch>
        </p:blipFill>
        <p:spPr>
          <a:xfrm>
            <a:off x="5871091" y="1513262"/>
            <a:ext cx="5976599" cy="4298475"/>
          </a:xfrm>
          <a:prstGeom prst="rect">
            <a:avLst/>
          </a:prstGeom>
        </p:spPr>
      </p:pic>
      <p:sp>
        <p:nvSpPr>
          <p:cNvPr id="14" name="文本占位符 1">
            <a:extLst>
              <a:ext uri="{FF2B5EF4-FFF2-40B4-BE49-F238E27FC236}">
                <a16:creationId xmlns:a16="http://schemas.microsoft.com/office/drawing/2014/main" id="{05F92CF6-8F99-4002-B811-01434CC1D202}"/>
              </a:ext>
            </a:extLst>
          </p:cNvPr>
          <p:cNvSpPr>
            <a:spLocks noGrp="1"/>
          </p:cNvSpPr>
          <p:nvPr>
            <p:ph type="body" idx="10"/>
          </p:nvPr>
        </p:nvSpPr>
        <p:spPr>
          <a:xfrm>
            <a:off x="441578" y="920892"/>
            <a:ext cx="10859026" cy="677108"/>
          </a:xfrm>
        </p:spPr>
        <p:txBody>
          <a:bodyPr/>
          <a:lstStyle/>
          <a:p>
            <a:pPr>
              <a:spcBef>
                <a:spcPts val="1800"/>
              </a:spcBef>
              <a:buFont typeface="Wingdings" panose="05000000000000000000" pitchFamily="2" charset="2"/>
              <a:buChar char="q"/>
            </a:pPr>
            <a:r>
              <a:rPr lang="zh-CN" altLang="en-US" sz="2200" b="1" dirty="0">
                <a:solidFill>
                  <a:schemeClr val="tx1"/>
                </a:solidFill>
                <a:cs typeface="+mn-cs"/>
              </a:rPr>
              <a:t>字典及重构图像展示</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261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505F4EA-A15B-4331-918E-57AAE00479D0}"/>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实验设置及结果</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4" name="文本占位符 1">
            <a:extLst>
              <a:ext uri="{FF2B5EF4-FFF2-40B4-BE49-F238E27FC236}">
                <a16:creationId xmlns:a16="http://schemas.microsoft.com/office/drawing/2014/main" id="{59BD446E-F6F3-425E-952F-B233E51E3B66}"/>
              </a:ext>
            </a:extLst>
          </p:cNvPr>
          <p:cNvSpPr txBox="1">
            <a:spLocks/>
          </p:cNvSpPr>
          <p:nvPr/>
        </p:nvSpPr>
        <p:spPr>
          <a:xfrm>
            <a:off x="754005" y="1003692"/>
            <a:ext cx="10840587" cy="2224140"/>
          </a:xfrm>
          <a:prstGeom prst="rect">
            <a:avLst/>
          </a:prstGeom>
          <a:solidFill>
            <a:srgbClr val="D9D9D9"/>
          </a:solidFill>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marL="457200" marR="0" lvl="0" indent="-406400" algn="l" defTabSz="914400" rtl="0" eaLnBrk="1" fontAlgn="auto" latinLnBrk="0" hangingPunct="1">
              <a:lnSpc>
                <a:spcPct val="150000"/>
              </a:lnSpc>
              <a:spcBef>
                <a:spcPts val="1800"/>
              </a:spcBef>
              <a:spcAft>
                <a:spcPts val="0"/>
              </a:spcAft>
              <a:buClr>
                <a:srgbClr val="005BBB"/>
              </a:buClr>
              <a:buSzPct val="100000"/>
              <a:buFont typeface="Wingdings" panose="05000000000000000000" pitchFamily="2" charset="2"/>
              <a:buChar char="q"/>
              <a:tabLst/>
              <a:defRPr/>
            </a:pPr>
            <a:r>
              <a:rPr kumimoji="0" lang="zh-CN" altLang="en-US" sz="2000" b="1" i="0" u="none" strike="noStrike" kern="1200" cap="none" spc="-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实验设置</a:t>
            </a:r>
            <a:endParaRPr kumimoji="0" lang="en-US" altLang="zh-CN" sz="2000" b="1" i="0" u="none" strike="noStrike" kern="1200" cap="none" spc="-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a:p>
            <a:pPr marL="800100" marR="0" lvl="1" indent="-342900" algn="l" defTabSz="914400" rtl="0" eaLnBrk="1" fontAlgn="auto" latinLnBrk="0" hangingPunct="1">
              <a:lnSpc>
                <a:spcPct val="150000"/>
              </a:lnSpc>
              <a:spcBef>
                <a:spcPts val="0"/>
              </a:spcBef>
              <a:spcAft>
                <a:spcPts val="0"/>
              </a:spcAft>
              <a:buClr>
                <a:srgbClr val="005BBB"/>
              </a:buClr>
              <a:buSzTx/>
              <a:buFont typeface="Wingdings" panose="05000000000000000000" pitchFamily="2" charset="2"/>
              <a:buChar char="n"/>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数据集：</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CelebA</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FFHQ, LSUN </a:t>
            </a:r>
          </a:p>
          <a:p>
            <a:pPr marL="800100" marR="0" lvl="1" indent="-342900" algn="l" defTabSz="914400" rtl="0" eaLnBrk="1" fontAlgn="auto" latinLnBrk="0" hangingPunct="1">
              <a:lnSpc>
                <a:spcPct val="150000"/>
              </a:lnSpc>
              <a:spcBef>
                <a:spcPts val="0"/>
              </a:spcBef>
              <a:spcAft>
                <a:spcPts val="0"/>
              </a:spcAft>
              <a:buClr>
                <a:srgbClr val="005BBB"/>
              </a:buClr>
              <a:buSzTx/>
              <a:buFont typeface="Wingdings" panose="05000000000000000000" pitchFamily="2" charset="2"/>
              <a:buChar char="n"/>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检测器：</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GANFingerprint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DCTA,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CNNDetection</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800100" marR="0" lvl="1" indent="-342900" algn="l" defTabSz="914400" rtl="0" eaLnBrk="1" fontAlgn="auto" latinLnBrk="0" hangingPunct="1">
              <a:lnSpc>
                <a:spcPct val="150000"/>
              </a:lnSpc>
              <a:spcBef>
                <a:spcPts val="0"/>
              </a:spcBef>
              <a:spcAft>
                <a:spcPts val="0"/>
              </a:spcAft>
              <a:buClr>
                <a:srgbClr val="005BBB"/>
              </a:buClr>
              <a:buSzTx/>
              <a:buFont typeface="Wingdings" panose="05000000000000000000" pitchFamily="2" charset="2"/>
              <a:buChar char="n"/>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伪造图像生成方法</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ProGAN</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SNGAN,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CramerGAN</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MMDGAN,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StyleGAN</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BigGAN</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CycleGAN</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StarGAN</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GauGAN</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CRN, IMLE, SITD, SAN,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DeepFakes</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StyleGAN2,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whichfaceisreal</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占位符 1">
            <a:extLst>
              <a:ext uri="{FF2B5EF4-FFF2-40B4-BE49-F238E27FC236}">
                <a16:creationId xmlns:a16="http://schemas.microsoft.com/office/drawing/2014/main" id="{735AE27A-B285-4E4C-9090-7E1C1B49E8BB}"/>
              </a:ext>
            </a:extLst>
          </p:cNvPr>
          <p:cNvSpPr txBox="1">
            <a:spLocks/>
          </p:cNvSpPr>
          <p:nvPr/>
        </p:nvSpPr>
        <p:spPr>
          <a:xfrm>
            <a:off x="754004" y="3305459"/>
            <a:ext cx="10840588" cy="2885030"/>
          </a:xfrm>
          <a:prstGeom prst="rect">
            <a:avLst/>
          </a:prstGeom>
          <a:solidFill>
            <a:srgbClr val="D9D9D9"/>
          </a:solidFill>
        </p:spPr>
        <p:txBody>
          <a:bodyPr vert="horz" lIns="182880" tIns="45720" rIns="182880" bIns="45720" rtlCol="0">
            <a:noAutofit/>
          </a:bodyPr>
          <a:lstStyle>
            <a:lvl1pPr marL="457200" marR="0" indent="-406400" algn="l" defTabSz="914400" rtl="0" eaLnBrk="1" fontAlgn="auto" latinLnBrk="0" hangingPunct="1">
              <a:lnSpc>
                <a:spcPct val="150000"/>
              </a:lnSpc>
              <a:spcBef>
                <a:spcPts val="1000"/>
              </a:spcBef>
              <a:spcAft>
                <a:spcPts val="0"/>
              </a:spcAft>
              <a:buClr>
                <a:srgbClr val="005BBB"/>
              </a:buClr>
              <a:buSzPct val="100000"/>
              <a:buFont typeface="Arial" panose="020B0604020202090204" pitchFamily="34" charset="0"/>
              <a:buChar char="•"/>
              <a:defRPr sz="2000" b="0" i="0" kern="1200" spc="-50" baseline="0">
                <a:solidFill>
                  <a:srgbClr val="000000"/>
                </a:solidFill>
                <a:latin typeface="微软雅黑" panose="020B0503020204020204" pitchFamily="34" charset="-122"/>
                <a:ea typeface="微软雅黑" panose="020B0503020204020204" pitchFamily="34" charset="-122"/>
                <a:cs typeface="Arial" panose="020B0604020202090204" pitchFamily="34" charset="0"/>
              </a:defRPr>
            </a:lvl1pPr>
            <a:lvl2pPr marL="800100" indent="-342900" algn="l" defTabSz="914400" rtl="0" eaLnBrk="1" latinLnBrk="0" hangingPunct="1">
              <a:lnSpc>
                <a:spcPct val="150000"/>
              </a:lnSpc>
              <a:spcBef>
                <a:spcPts val="500"/>
              </a:spcBef>
              <a:buClr>
                <a:srgbClr val="005BBB"/>
              </a:buClr>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marL="914400" marR="0" indent="0" algn="l" defTabSz="914400" rtl="0" eaLnBrk="1" fontAlgn="auto" latinLnBrk="0" hangingPunct="1">
              <a:lnSpc>
                <a:spcPct val="150000"/>
              </a:lnSpc>
              <a:spcBef>
                <a:spcPts val="500"/>
              </a:spcBef>
              <a:spcAft>
                <a:spcPts val="0"/>
              </a:spcAft>
              <a:buClr>
                <a:srgbClr val="005BBB"/>
              </a:buClr>
              <a:buSzTx/>
              <a:buFont typeface="LucidaGrande" charset="0"/>
              <a:buNone/>
              <a:defRPr sz="1600" kern="1200" baseline="0">
                <a:solidFill>
                  <a:schemeClr val="tx1">
                    <a:tint val="75000"/>
                  </a:schemeClr>
                </a:solidFill>
                <a:latin typeface="微软雅黑" panose="020B0503020204020204" pitchFamily="34" charset="-122"/>
                <a:ea typeface="微软雅黑" panose="020B0503020204020204" pitchFamily="34" charset="-122"/>
                <a:cs typeface="Arial" panose="020B0604020202090204" pitchFamily="34" charset="0"/>
              </a:defRPr>
            </a:lvl3pPr>
            <a:lvl4pPr marL="13716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4pPr>
            <a:lvl5pPr marL="1828800" indent="0" algn="l" defTabSz="914400" rtl="0" eaLnBrk="1" latinLnBrk="0" hangingPunct="1">
              <a:lnSpc>
                <a:spcPct val="90000"/>
              </a:lnSpc>
              <a:spcBef>
                <a:spcPts val="500"/>
              </a:spcBef>
              <a:buClr>
                <a:srgbClr val="005BBB"/>
              </a:buClr>
              <a:buFont typeface="Arial" panose="020B0604020202090204" pitchFamily="34" charset="0"/>
              <a:buNone/>
              <a:defRPr sz="1600" kern="1200">
                <a:solidFill>
                  <a:schemeClr val="tx1">
                    <a:tint val="75000"/>
                  </a:schemeClr>
                </a:solidFill>
                <a:latin typeface="Arial" panose="020B0604020202090204" pitchFamily="34" charset="0"/>
                <a:ea typeface="Arial" panose="020B0604020202090204" pitchFamily="34" charset="0"/>
                <a:cs typeface="Arial" panose="020B0604020202090204" pitchFamily="34" charset="0"/>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marL="457200" marR="0" lvl="0" indent="-406400" algn="l" defTabSz="914400" rtl="0" eaLnBrk="1" fontAlgn="auto" latinLnBrk="0" hangingPunct="1">
              <a:lnSpc>
                <a:spcPct val="150000"/>
              </a:lnSpc>
              <a:spcBef>
                <a:spcPts val="1800"/>
              </a:spcBef>
              <a:spcAft>
                <a:spcPts val="0"/>
              </a:spcAft>
              <a:buClr>
                <a:srgbClr val="005BBB"/>
              </a:buClr>
              <a:buSzPct val="100000"/>
              <a:buFont typeface="Wingdings" panose="05000000000000000000" pitchFamily="2" charset="2"/>
              <a:buChar char="q"/>
              <a:tabLst/>
              <a:defRPr/>
            </a:pPr>
            <a:r>
              <a:rPr kumimoji="0" lang="zh-CN" altLang="en-US" sz="2000" b="1" i="0" u="none" strike="noStrike" kern="1200" cap="none" spc="-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rPr>
              <a:t>实验结果</a:t>
            </a:r>
            <a:endParaRPr kumimoji="0" lang="en-US" altLang="zh-CN" sz="2000" b="1" i="0" u="none" strike="noStrike" kern="1200" cap="none" spc="-5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a:p>
            <a:pPr marL="800100" marR="0" lvl="1" indent="-342900" algn="l" defTabSz="914400" rtl="0" eaLnBrk="1" fontAlgn="auto" latinLnBrk="0" hangingPunct="1">
              <a:lnSpc>
                <a:spcPct val="150000"/>
              </a:lnSpc>
              <a:spcBef>
                <a:spcPts val="0"/>
              </a:spcBef>
              <a:spcAft>
                <a:spcPts val="0"/>
              </a:spcAft>
              <a:buClr>
                <a:srgbClr val="005BBB"/>
              </a:buClr>
              <a:buSzTx/>
              <a:buFont typeface="Wingdings" panose="05000000000000000000" pitchFamily="2" charset="2"/>
              <a:buChar char="n"/>
              <a:tabLst/>
              <a:defRPr/>
            </a:pP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GANFingerprint</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1200150" marR="0" lvl="2" indent="-285750" algn="l" defTabSz="914400" rtl="0" eaLnBrk="1" fontAlgn="auto" latinLnBrk="0" hangingPunct="1">
              <a:lnSpc>
                <a:spcPct val="150000"/>
              </a:lnSpc>
              <a:spcBef>
                <a:spcPts val="0"/>
              </a:spcBef>
              <a:spcAft>
                <a:spcPts val="0"/>
              </a:spcAft>
              <a:buClr>
                <a:srgbClr val="005BBB"/>
              </a:buClr>
              <a:buSzTx/>
              <a:buFont typeface="Wingdings" panose="05000000000000000000" pitchFamily="2" charset="2"/>
              <a:buChar char="ü"/>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准确率下降幅度</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(PCA):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平均</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63.09%</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最佳</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92.92%</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准确率下降幅度</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(K-SVD):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平均</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45.39%</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最佳</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62.17%</a:t>
            </a:r>
          </a:p>
          <a:p>
            <a:pPr marL="800100" marR="0" lvl="1" indent="-342900" algn="l" defTabSz="914400" rtl="0" eaLnBrk="1" fontAlgn="auto" latinLnBrk="0" hangingPunct="1">
              <a:lnSpc>
                <a:spcPct val="150000"/>
              </a:lnSpc>
              <a:spcBef>
                <a:spcPts val="0"/>
              </a:spcBef>
              <a:spcAft>
                <a:spcPts val="0"/>
              </a:spcAft>
              <a:buClr>
                <a:srgbClr val="005BBB"/>
              </a:buClr>
              <a:buSzTx/>
              <a:buFont typeface="Wingdings" panose="05000000000000000000"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DCTA</a:t>
            </a:r>
          </a:p>
          <a:p>
            <a:pPr marL="1200150" marR="0" lvl="2" indent="-285750" algn="l" defTabSz="914400" rtl="0" eaLnBrk="1" fontAlgn="auto" latinLnBrk="0" hangingPunct="1">
              <a:lnSpc>
                <a:spcPct val="150000"/>
              </a:lnSpc>
              <a:spcBef>
                <a:spcPts val="0"/>
              </a:spcBef>
              <a:spcAft>
                <a:spcPts val="0"/>
              </a:spcAft>
              <a:buClr>
                <a:srgbClr val="005BBB"/>
              </a:buClr>
              <a:buSzTx/>
              <a:buFont typeface="Wingdings" panose="05000000000000000000" pitchFamily="2" charset="2"/>
              <a:buChar char="ü"/>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准确率下降幅度</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(PCA):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平均</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72.57%</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最佳</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72.57%</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准确率下降幅度</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(K-SVD):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平均</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68.55%</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最佳</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68.55%</a:t>
            </a:r>
          </a:p>
          <a:p>
            <a:pPr marL="800100" marR="0" lvl="1" indent="-342900" algn="l" defTabSz="914400" rtl="0" eaLnBrk="1" fontAlgn="auto" latinLnBrk="0" hangingPunct="1">
              <a:lnSpc>
                <a:spcPct val="150000"/>
              </a:lnSpc>
              <a:spcBef>
                <a:spcPts val="0"/>
              </a:spcBef>
              <a:spcAft>
                <a:spcPts val="0"/>
              </a:spcAft>
              <a:buClr>
                <a:srgbClr val="005BBB"/>
              </a:buClr>
              <a:buSzTx/>
              <a:buFont typeface="Wingdings" panose="05000000000000000000" pitchFamily="2" charset="2"/>
              <a:buChar char="n"/>
              <a:tabLst/>
              <a:defRPr/>
            </a:pP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CNNDetection</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914400" marR="0" lvl="2" indent="0" algn="l" defTabSz="914400" rtl="0" eaLnBrk="1" fontAlgn="auto" latinLnBrk="0" hangingPunct="1">
              <a:lnSpc>
                <a:spcPct val="150000"/>
              </a:lnSpc>
              <a:spcBef>
                <a:spcPts val="0"/>
              </a:spcBef>
              <a:spcAft>
                <a:spcPts val="0"/>
              </a:spcAft>
              <a:buClr>
                <a:srgbClr val="005BBB"/>
              </a:buClr>
              <a:buSzTx/>
              <a:buFont typeface="Wingdings" panose="05000000000000000000" pitchFamily="2" charset="2"/>
              <a:buChar char="ü"/>
              <a:tabLst/>
              <a:defRPr/>
            </a:pPr>
            <a:r>
              <a:rPr kumimoji="0" lang="zh-CN" altLang="en-US" sz="1600" b="0" i="0" u="none" strike="noStrike" kern="1200" cap="none" spc="0" normalizeH="0" baseline="0" noProof="0" dirty="0">
                <a:ln>
                  <a:noFill/>
                </a:ln>
                <a:solidFill>
                  <a:srgbClr val="000000">
                    <a:tint val="75000"/>
                  </a:srgb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准确率下降幅度</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(PCA):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平均</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43.70%</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最佳</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93.30%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准确率下降幅度</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(K-SVD):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平均</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19.40%</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最佳</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54.00%</a:t>
            </a:r>
          </a:p>
        </p:txBody>
      </p:sp>
      <p:sp>
        <p:nvSpPr>
          <p:cNvPr id="10" name="矩形 9">
            <a:extLst>
              <a:ext uri="{FF2B5EF4-FFF2-40B4-BE49-F238E27FC236}">
                <a16:creationId xmlns:a16="http://schemas.microsoft.com/office/drawing/2014/main" id="{C9DA4EC2-5518-4003-822E-DA764A5D8910}"/>
              </a:ext>
            </a:extLst>
          </p:cNvPr>
          <p:cNvSpPr/>
          <p:nvPr/>
        </p:nvSpPr>
        <p:spPr>
          <a:xfrm>
            <a:off x="652157" y="6275239"/>
            <a:ext cx="9753715" cy="507831"/>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22222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Wang S Y, et al. </a:t>
            </a:r>
            <a:r>
              <a:rPr kumimoji="0" lang="en-US" altLang="zh-CN" sz="900" b="0" i="0" u="none" strike="noStrike" kern="1200" cap="none" spc="0" normalizeH="0" baseline="0" noProof="0" dirty="0" err="1">
                <a:ln>
                  <a:noFill/>
                </a:ln>
                <a:solidFill>
                  <a:srgbClr val="22222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Cnn</a:t>
            </a:r>
            <a:r>
              <a:rPr kumimoji="0" lang="en-US" altLang="zh-CN" sz="900" b="0" i="0" u="none" strike="noStrike" kern="1200" cap="none" spc="0" normalizeH="0" baseline="0" noProof="0" dirty="0">
                <a:ln>
                  <a:noFill/>
                </a:ln>
                <a:solidFill>
                  <a:srgbClr val="22222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-generated images are surprisingly easy to spot... for now[C]//CVPR. 2020: 8695-8704.</a:t>
            </a: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22222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Yu N, et</a:t>
            </a:r>
            <a:r>
              <a:rPr kumimoji="0" lang="zh-CN" altLang="en-US" sz="900" b="0" i="0" u="none" strike="noStrike" kern="1200" cap="none" spc="0" normalizeH="0" baseline="0" noProof="0" dirty="0">
                <a:ln>
                  <a:noFill/>
                </a:ln>
                <a:solidFill>
                  <a:srgbClr val="22222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900" b="0" i="0" u="none" strike="noStrike" kern="1200" cap="none" spc="0" normalizeH="0" baseline="0" noProof="0" dirty="0">
                <a:ln>
                  <a:noFill/>
                </a:ln>
                <a:solidFill>
                  <a:srgbClr val="22222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 Attributing fake images to </a:t>
            </a:r>
            <a:r>
              <a:rPr kumimoji="0" lang="en-US" altLang="zh-CN" sz="900" b="0" i="0" u="none" strike="noStrike" kern="1200" cap="none" spc="0" normalizeH="0" baseline="0" noProof="0" dirty="0" err="1">
                <a:ln>
                  <a:noFill/>
                </a:ln>
                <a:solidFill>
                  <a:srgbClr val="22222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gans</a:t>
            </a:r>
            <a:r>
              <a:rPr kumimoji="0" lang="en-US" altLang="zh-CN" sz="900" b="0" i="0" u="none" strike="noStrike" kern="1200" cap="none" spc="0" normalizeH="0" baseline="0" noProof="0" dirty="0">
                <a:ln>
                  <a:noFill/>
                </a:ln>
                <a:solidFill>
                  <a:srgbClr val="22222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Learning and analyzing </a:t>
            </a:r>
            <a:r>
              <a:rPr kumimoji="0" lang="en-US" altLang="zh-CN" sz="900" b="0" i="0" u="none" strike="noStrike" kern="1200" cap="none" spc="0" normalizeH="0" baseline="0" noProof="0" dirty="0" err="1">
                <a:ln>
                  <a:noFill/>
                </a:ln>
                <a:solidFill>
                  <a:srgbClr val="22222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gan</a:t>
            </a:r>
            <a:r>
              <a:rPr kumimoji="0" lang="en-US" altLang="zh-CN" sz="900" b="0" i="0" u="none" strike="noStrike" kern="1200" cap="none" spc="0" normalizeH="0" baseline="0" noProof="0" dirty="0">
                <a:ln>
                  <a:noFill/>
                </a:ln>
                <a:solidFill>
                  <a:srgbClr val="22222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fingerprints[C]//ICCV. 2019: 7556-7566.</a:t>
            </a:r>
            <a:endParaRPr kumimoji="0" lang="zh-CN" altLang="en-US" sz="9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22222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 Frank J, et al. Leveraging frequency analysis for deep fake image recognition[C]//ICML. PMLR, 2020: 3247-3258</a:t>
            </a:r>
            <a:r>
              <a:rPr kumimoji="0" lang="en-US" altLang="zh-CN" sz="800" b="0" i="0" u="none" strike="noStrike" kern="1200" cap="none" spc="0" normalizeH="0" baseline="0" noProof="0" dirty="0">
                <a:ln>
                  <a:noFill/>
                </a:ln>
                <a:solidFill>
                  <a:srgbClr val="222222"/>
                </a:solidFill>
                <a:effectLst/>
                <a:uLnTx/>
                <a:uFillTx/>
                <a:latin typeface="微软雅黑" panose="020B0503020204020204" pitchFamily="34" charset="-122"/>
                <a:ea typeface="微软雅黑" panose="020B0503020204020204" pitchFamily="34" charset="-122"/>
                <a:cs typeface="+mn-cs"/>
              </a:rPr>
              <a:t>.</a:t>
            </a:r>
            <a:endParaRPr kumimoji="0" lang="zh-CN" altLang="en-US" sz="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65939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小结</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5" name="文本框 76">
            <a:extLst>
              <a:ext uri="{FF2B5EF4-FFF2-40B4-BE49-F238E27FC236}">
                <a16:creationId xmlns:a16="http://schemas.microsoft.com/office/drawing/2014/main" id="{739026A8-AFED-4540-8896-390B54326377}"/>
              </a:ext>
            </a:extLst>
          </p:cNvPr>
          <p:cNvSpPr txBox="1">
            <a:spLocks noChangeArrowheads="1"/>
          </p:cNvSpPr>
          <p:nvPr/>
        </p:nvSpPr>
        <p:spPr bwMode="auto">
          <a:xfrm>
            <a:off x="367545" y="5096789"/>
            <a:ext cx="21982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未知伪造方法</a:t>
            </a:r>
            <a:r>
              <a:rPr kumimoji="0" lang="zh-CN" altLang="en-US" sz="1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rPr>
              <a:t>检测效果差</a:t>
            </a:r>
          </a:p>
        </p:txBody>
      </p:sp>
      <p:sp>
        <p:nvSpPr>
          <p:cNvPr id="6" name="文本框 102">
            <a:extLst>
              <a:ext uri="{FF2B5EF4-FFF2-40B4-BE49-F238E27FC236}">
                <a16:creationId xmlns:a16="http://schemas.microsoft.com/office/drawing/2014/main" id="{5E6624EA-BF68-466C-AB3D-0B4AE166DB65}"/>
              </a:ext>
            </a:extLst>
          </p:cNvPr>
          <p:cNvSpPr txBox="1">
            <a:spLocks noChangeArrowheads="1"/>
          </p:cNvSpPr>
          <p:nvPr/>
        </p:nvSpPr>
        <p:spPr bwMode="auto">
          <a:xfrm>
            <a:off x="4872806" y="1525260"/>
            <a:ext cx="6255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检测结果</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是否可信</a:t>
            </a:r>
          </a:p>
        </p:txBody>
      </p:sp>
      <p:sp>
        <p:nvSpPr>
          <p:cNvPr id="7" name="矩形: 圆角 115">
            <a:extLst>
              <a:ext uri="{FF2B5EF4-FFF2-40B4-BE49-F238E27FC236}">
                <a16:creationId xmlns:a16="http://schemas.microsoft.com/office/drawing/2014/main" id="{64017DD8-C7E0-449E-819C-1265D01FB8BD}"/>
              </a:ext>
            </a:extLst>
          </p:cNvPr>
          <p:cNvSpPr/>
          <p:nvPr/>
        </p:nvSpPr>
        <p:spPr>
          <a:xfrm>
            <a:off x="368080" y="1467787"/>
            <a:ext cx="5097837" cy="1002160"/>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微软雅黑" panose="020B0503020204020204" pitchFamily="34" charset="-122"/>
            </a:endParaRPr>
          </a:p>
        </p:txBody>
      </p:sp>
      <p:sp>
        <p:nvSpPr>
          <p:cNvPr id="8" name="矩形: 圆角 119">
            <a:extLst>
              <a:ext uri="{FF2B5EF4-FFF2-40B4-BE49-F238E27FC236}">
                <a16:creationId xmlns:a16="http://schemas.microsoft.com/office/drawing/2014/main" id="{85ECB02D-6485-445E-BEB0-4C29F37EF2E2}"/>
              </a:ext>
            </a:extLst>
          </p:cNvPr>
          <p:cNvSpPr/>
          <p:nvPr/>
        </p:nvSpPr>
        <p:spPr>
          <a:xfrm>
            <a:off x="369819" y="4109343"/>
            <a:ext cx="5096098" cy="1289236"/>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微软雅黑" panose="020B0503020204020204" pitchFamily="34" charset="-122"/>
            </a:endParaRPr>
          </a:p>
        </p:txBody>
      </p:sp>
      <p:sp>
        <p:nvSpPr>
          <p:cNvPr id="9" name="右箭头 18">
            <a:extLst>
              <a:ext uri="{FF2B5EF4-FFF2-40B4-BE49-F238E27FC236}">
                <a16:creationId xmlns:a16="http://schemas.microsoft.com/office/drawing/2014/main" id="{80D1FD3B-A01F-4F12-B542-810B6A67E2B9}"/>
              </a:ext>
            </a:extLst>
          </p:cNvPr>
          <p:cNvSpPr/>
          <p:nvPr/>
        </p:nvSpPr>
        <p:spPr>
          <a:xfrm>
            <a:off x="5747860" y="4578459"/>
            <a:ext cx="336550" cy="369888"/>
          </a:xfrm>
          <a:prstGeom prst="rightArrow">
            <a:avLst>
              <a:gd name="adj1" fmla="val 50000"/>
              <a:gd name="adj2" fmla="val 3952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latin typeface="Calibri"/>
              <a:ea typeface="微软雅黑" panose="020B0503020204020204" pitchFamily="34" charset="-122"/>
              <a:cs typeface="+mn-cs"/>
            </a:endParaRPr>
          </a:p>
        </p:txBody>
      </p:sp>
      <p:sp>
        <p:nvSpPr>
          <p:cNvPr id="10" name="文本框 11">
            <a:extLst>
              <a:ext uri="{FF2B5EF4-FFF2-40B4-BE49-F238E27FC236}">
                <a16:creationId xmlns:a16="http://schemas.microsoft.com/office/drawing/2014/main" id="{1307F99B-0BBB-4B6A-8782-330BA36B5777}"/>
              </a:ext>
            </a:extLst>
          </p:cNvPr>
          <p:cNvSpPr txBox="1">
            <a:spLocks noChangeArrowheads="1"/>
          </p:cNvSpPr>
          <p:nvPr/>
        </p:nvSpPr>
        <p:spPr bwMode="auto">
          <a:xfrm>
            <a:off x="6294276" y="4581352"/>
            <a:ext cx="12965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rPr>
              <a:t>通用性低</a:t>
            </a:r>
            <a:endParaRPr kumimoji="0" lang="en-US" altLang="zh-CN" sz="18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endParaRPr>
          </a:p>
        </p:txBody>
      </p:sp>
      <p:sp>
        <p:nvSpPr>
          <p:cNvPr id="11" name="矩形: 圆角 119">
            <a:extLst>
              <a:ext uri="{FF2B5EF4-FFF2-40B4-BE49-F238E27FC236}">
                <a16:creationId xmlns:a16="http://schemas.microsoft.com/office/drawing/2014/main" id="{9535000B-4C09-45EF-B8A8-4B03C9C27760}"/>
              </a:ext>
            </a:extLst>
          </p:cNvPr>
          <p:cNvSpPr/>
          <p:nvPr/>
        </p:nvSpPr>
        <p:spPr>
          <a:xfrm>
            <a:off x="6294087" y="2883531"/>
            <a:ext cx="1311275" cy="781050"/>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latin typeface="Calibri"/>
              <a:ea typeface="微软雅黑" panose="020B0503020204020204" pitchFamily="34" charset="-122"/>
              <a:cs typeface="+mn-cs"/>
            </a:endParaRPr>
          </a:p>
        </p:txBody>
      </p:sp>
      <p:sp>
        <p:nvSpPr>
          <p:cNvPr id="12" name="矩形: 圆角 119">
            <a:extLst>
              <a:ext uri="{FF2B5EF4-FFF2-40B4-BE49-F238E27FC236}">
                <a16:creationId xmlns:a16="http://schemas.microsoft.com/office/drawing/2014/main" id="{4A69103D-E8E4-4E63-98F1-7826E6723331}"/>
              </a:ext>
            </a:extLst>
          </p:cNvPr>
          <p:cNvSpPr/>
          <p:nvPr/>
        </p:nvSpPr>
        <p:spPr>
          <a:xfrm>
            <a:off x="6287198" y="4360191"/>
            <a:ext cx="1313192" cy="781050"/>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latin typeface="Calibri"/>
              <a:ea typeface="微软雅黑" panose="020B0503020204020204" pitchFamily="34" charset="-122"/>
              <a:cs typeface="+mn-cs"/>
            </a:endParaRPr>
          </a:p>
        </p:txBody>
      </p:sp>
      <p:sp>
        <p:nvSpPr>
          <p:cNvPr id="13" name="右箭头 18">
            <a:extLst>
              <a:ext uri="{FF2B5EF4-FFF2-40B4-BE49-F238E27FC236}">
                <a16:creationId xmlns:a16="http://schemas.microsoft.com/office/drawing/2014/main" id="{7F7F2D16-325E-436A-ABA7-0ADE02F10493}"/>
              </a:ext>
            </a:extLst>
          </p:cNvPr>
          <p:cNvSpPr/>
          <p:nvPr/>
        </p:nvSpPr>
        <p:spPr>
          <a:xfrm>
            <a:off x="5746251" y="1754254"/>
            <a:ext cx="336550" cy="368300"/>
          </a:xfrm>
          <a:prstGeom prst="rightArrow">
            <a:avLst>
              <a:gd name="adj1" fmla="val 50000"/>
              <a:gd name="adj2" fmla="val 3952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latin typeface="Calibri"/>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393E2A08-30BE-4E6B-8114-DC50FEF3D87E}"/>
              </a:ext>
            </a:extLst>
          </p:cNvPr>
          <p:cNvSpPr txBox="1">
            <a:spLocks noChangeArrowheads="1"/>
          </p:cNvSpPr>
          <p:nvPr/>
        </p:nvSpPr>
        <p:spPr bwMode="auto">
          <a:xfrm>
            <a:off x="6285963" y="1655406"/>
            <a:ext cx="13164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rPr>
              <a:t>可解释性缺失</a:t>
            </a:r>
          </a:p>
        </p:txBody>
      </p:sp>
      <p:sp>
        <p:nvSpPr>
          <p:cNvPr id="15" name="矩形: 圆角 119">
            <a:extLst>
              <a:ext uri="{FF2B5EF4-FFF2-40B4-BE49-F238E27FC236}">
                <a16:creationId xmlns:a16="http://schemas.microsoft.com/office/drawing/2014/main" id="{B5C9B154-E539-459B-92AB-BE37E26A8874}"/>
              </a:ext>
            </a:extLst>
          </p:cNvPr>
          <p:cNvSpPr/>
          <p:nvPr/>
        </p:nvSpPr>
        <p:spPr>
          <a:xfrm>
            <a:off x="6271140" y="1563969"/>
            <a:ext cx="1331306" cy="779462"/>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latin typeface="Calibri"/>
              <a:ea typeface="微软雅黑" panose="020B0503020204020204" pitchFamily="34" charset="-122"/>
              <a:cs typeface="+mn-cs"/>
            </a:endParaRPr>
          </a:p>
        </p:txBody>
      </p:sp>
      <p:sp>
        <p:nvSpPr>
          <p:cNvPr id="16" name="Rectangle 5">
            <a:extLst>
              <a:ext uri="{FF2B5EF4-FFF2-40B4-BE49-F238E27FC236}">
                <a16:creationId xmlns:a16="http://schemas.microsoft.com/office/drawing/2014/main" id="{AA611629-A4C2-43CA-AA7A-A82CE1EBB366}"/>
              </a:ext>
            </a:extLst>
          </p:cNvPr>
          <p:cNvSpPr>
            <a:spLocks noChangeArrowheads="1"/>
          </p:cNvSpPr>
          <p:nvPr/>
        </p:nvSpPr>
        <p:spPr bwMode="auto">
          <a:xfrm>
            <a:off x="6279799" y="3074088"/>
            <a:ext cx="1325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rPr>
              <a:t>鲁棒性弱</a:t>
            </a:r>
            <a:endParaRPr kumimoji="0" lang="en-US" altLang="zh-CN" sz="18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endParaRPr>
          </a:p>
        </p:txBody>
      </p:sp>
      <p:sp>
        <p:nvSpPr>
          <p:cNvPr id="17" name="矩形: 圆角 121">
            <a:extLst>
              <a:ext uri="{FF2B5EF4-FFF2-40B4-BE49-F238E27FC236}">
                <a16:creationId xmlns:a16="http://schemas.microsoft.com/office/drawing/2014/main" id="{D2208FDD-CD3D-4F55-AF9D-29B230E55A89}"/>
              </a:ext>
            </a:extLst>
          </p:cNvPr>
          <p:cNvSpPr/>
          <p:nvPr/>
        </p:nvSpPr>
        <p:spPr>
          <a:xfrm>
            <a:off x="361220" y="2590949"/>
            <a:ext cx="5098371" cy="1392663"/>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微软雅黑" panose="020B0503020204020204" pitchFamily="34" charset="-122"/>
            </a:endParaRPr>
          </a:p>
        </p:txBody>
      </p:sp>
      <p:sp>
        <p:nvSpPr>
          <p:cNvPr id="18" name="右箭头 18">
            <a:extLst>
              <a:ext uri="{FF2B5EF4-FFF2-40B4-BE49-F238E27FC236}">
                <a16:creationId xmlns:a16="http://schemas.microsoft.com/office/drawing/2014/main" id="{7EBDDA08-B567-4B67-9B0D-B187F9ABF217}"/>
              </a:ext>
            </a:extLst>
          </p:cNvPr>
          <p:cNvSpPr/>
          <p:nvPr/>
        </p:nvSpPr>
        <p:spPr>
          <a:xfrm>
            <a:off x="5747838" y="3127374"/>
            <a:ext cx="334963" cy="369887"/>
          </a:xfrm>
          <a:prstGeom prst="rightArrow">
            <a:avLst>
              <a:gd name="adj1" fmla="val 50000"/>
              <a:gd name="adj2" fmla="val 3952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latin typeface="Calibri"/>
              <a:ea typeface="微软雅黑" panose="020B0503020204020204" pitchFamily="34" charset="-122"/>
              <a:cs typeface="+mn-cs"/>
            </a:endParaRPr>
          </a:p>
        </p:txBody>
      </p:sp>
      <p:sp>
        <p:nvSpPr>
          <p:cNvPr id="19" name="文本框 92">
            <a:extLst>
              <a:ext uri="{FF2B5EF4-FFF2-40B4-BE49-F238E27FC236}">
                <a16:creationId xmlns:a16="http://schemas.microsoft.com/office/drawing/2014/main" id="{FD9CBFDE-0C6E-4900-9193-9397B483F858}"/>
              </a:ext>
            </a:extLst>
          </p:cNvPr>
          <p:cNvSpPr txBox="1">
            <a:spLocks noChangeArrowheads="1"/>
          </p:cNvSpPr>
          <p:nvPr/>
        </p:nvSpPr>
        <p:spPr bwMode="auto">
          <a:xfrm>
            <a:off x="3717586" y="3711391"/>
            <a:ext cx="16895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对抗攻击</a:t>
            </a:r>
          </a:p>
        </p:txBody>
      </p:sp>
      <p:sp>
        <p:nvSpPr>
          <p:cNvPr id="20" name="文本框 92">
            <a:extLst>
              <a:ext uri="{FF2B5EF4-FFF2-40B4-BE49-F238E27FC236}">
                <a16:creationId xmlns:a16="http://schemas.microsoft.com/office/drawing/2014/main" id="{7E74483B-1230-4A30-B18D-951B13074F2F}"/>
              </a:ext>
            </a:extLst>
          </p:cNvPr>
          <p:cNvSpPr txBox="1">
            <a:spLocks noChangeArrowheads="1"/>
          </p:cNvSpPr>
          <p:nvPr/>
        </p:nvSpPr>
        <p:spPr bwMode="auto">
          <a:xfrm>
            <a:off x="2086499" y="3697587"/>
            <a:ext cx="16338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物理攻击</a:t>
            </a:r>
          </a:p>
        </p:txBody>
      </p:sp>
      <p:pic>
        <p:nvPicPr>
          <p:cNvPr id="21" name="Picture 2" descr="问号的正确用法及举例问号的作用是什么- 8794网">
            <a:extLst>
              <a:ext uri="{FF2B5EF4-FFF2-40B4-BE49-F238E27FC236}">
                <a16:creationId xmlns:a16="http://schemas.microsoft.com/office/drawing/2014/main" id="{6D47E95B-B0FE-4F04-952E-D69A0B83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788" y="1500625"/>
            <a:ext cx="1042886" cy="88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extLst>
              <a:ext uri="{FF2B5EF4-FFF2-40B4-BE49-F238E27FC236}">
                <a16:creationId xmlns:a16="http://schemas.microsoft.com/office/drawing/2014/main" id="{5F9F3909-D350-4866-AB79-A0608D8B30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76" y="4217592"/>
            <a:ext cx="1263495" cy="883310"/>
          </a:xfrm>
          <a:prstGeom prst="rect">
            <a:avLst/>
          </a:prstGeom>
        </p:spPr>
      </p:pic>
      <p:pic>
        <p:nvPicPr>
          <p:cNvPr id="23" name="图片 22">
            <a:extLst>
              <a:ext uri="{FF2B5EF4-FFF2-40B4-BE49-F238E27FC236}">
                <a16:creationId xmlns:a16="http://schemas.microsoft.com/office/drawing/2014/main" id="{EBCB2CD0-8843-436F-A0F1-3F0922997B70}"/>
              </a:ext>
            </a:extLst>
          </p:cNvPr>
          <p:cNvPicPr>
            <a:picLocks noChangeAspect="1"/>
          </p:cNvPicPr>
          <p:nvPr/>
        </p:nvPicPr>
        <p:blipFill>
          <a:blip r:embed="rId5"/>
          <a:stretch>
            <a:fillRect/>
          </a:stretch>
        </p:blipFill>
        <p:spPr>
          <a:xfrm>
            <a:off x="584470" y="1488566"/>
            <a:ext cx="3212334" cy="1012357"/>
          </a:xfrm>
          <a:prstGeom prst="rect">
            <a:avLst/>
          </a:prstGeom>
        </p:spPr>
      </p:pic>
      <p:pic>
        <p:nvPicPr>
          <p:cNvPr id="24" name="图片 23" descr="屏幕剪辑">
            <a:extLst>
              <a:ext uri="{FF2B5EF4-FFF2-40B4-BE49-F238E27FC236}">
                <a16:creationId xmlns:a16="http://schemas.microsoft.com/office/drawing/2014/main" id="{AEB4768C-946A-40E7-A5A2-49C5F864D15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86604" b="31385"/>
          <a:stretch/>
        </p:blipFill>
        <p:spPr>
          <a:xfrm>
            <a:off x="3649056" y="2685302"/>
            <a:ext cx="853730" cy="1074985"/>
          </a:xfrm>
          <a:prstGeom prst="rect">
            <a:avLst/>
          </a:prstGeom>
        </p:spPr>
      </p:pic>
      <p:pic>
        <p:nvPicPr>
          <p:cNvPr id="25" name="图片 24" descr="屏幕剪辑">
            <a:extLst>
              <a:ext uri="{FF2B5EF4-FFF2-40B4-BE49-F238E27FC236}">
                <a16:creationId xmlns:a16="http://schemas.microsoft.com/office/drawing/2014/main" id="{B6B5BE50-A521-4A28-9DB8-F3968598B5E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9722" r="38069" b="31385"/>
          <a:stretch/>
        </p:blipFill>
        <p:spPr>
          <a:xfrm>
            <a:off x="4497835" y="2684316"/>
            <a:ext cx="778097" cy="1075972"/>
          </a:xfrm>
          <a:prstGeom prst="rect">
            <a:avLst/>
          </a:prstGeom>
        </p:spPr>
      </p:pic>
      <p:pic>
        <p:nvPicPr>
          <p:cNvPr id="26" name="图片 25">
            <a:extLst>
              <a:ext uri="{FF2B5EF4-FFF2-40B4-BE49-F238E27FC236}">
                <a16:creationId xmlns:a16="http://schemas.microsoft.com/office/drawing/2014/main" id="{66E1A999-B328-40F7-988E-BEA2ED0D88B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914278" y="2651216"/>
            <a:ext cx="1772257" cy="1129709"/>
          </a:xfrm>
          <a:prstGeom prst="rect">
            <a:avLst/>
          </a:prstGeom>
        </p:spPr>
      </p:pic>
      <p:pic>
        <p:nvPicPr>
          <p:cNvPr id="27" name="图片 26">
            <a:extLst>
              <a:ext uri="{FF2B5EF4-FFF2-40B4-BE49-F238E27FC236}">
                <a16:creationId xmlns:a16="http://schemas.microsoft.com/office/drawing/2014/main" id="{6006DD27-46BD-4436-99DA-8EC9DED2BB3F}"/>
              </a:ext>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0644" y="3343372"/>
            <a:ext cx="448444" cy="307778"/>
          </a:xfrm>
          <a:prstGeom prst="rect">
            <a:avLst/>
          </a:prstGeom>
        </p:spPr>
      </p:pic>
      <p:pic>
        <p:nvPicPr>
          <p:cNvPr id="28" name="图片 27">
            <a:extLst>
              <a:ext uri="{FF2B5EF4-FFF2-40B4-BE49-F238E27FC236}">
                <a16:creationId xmlns:a16="http://schemas.microsoft.com/office/drawing/2014/main" id="{DEEC65B6-80B9-4216-895A-86DA8D391230}"/>
              </a:ext>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5618" y="3351052"/>
            <a:ext cx="447914" cy="307778"/>
          </a:xfrm>
          <a:prstGeom prst="rect">
            <a:avLst/>
          </a:prstGeom>
        </p:spPr>
      </p:pic>
      <p:pic>
        <p:nvPicPr>
          <p:cNvPr id="29" name="图片 28">
            <a:extLst>
              <a:ext uri="{FF2B5EF4-FFF2-40B4-BE49-F238E27FC236}">
                <a16:creationId xmlns:a16="http://schemas.microsoft.com/office/drawing/2014/main" id="{971F30C2-B117-4510-8D75-43E7AD4CBE8E}"/>
              </a:ext>
            </a:extLst>
          </p:cNvPr>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4738124" y="3349075"/>
            <a:ext cx="341491" cy="304573"/>
          </a:xfrm>
          <a:prstGeom prst="rect">
            <a:avLst/>
          </a:prstGeom>
        </p:spPr>
      </p:pic>
      <p:pic>
        <p:nvPicPr>
          <p:cNvPr id="30" name="图片 29">
            <a:extLst>
              <a:ext uri="{FF2B5EF4-FFF2-40B4-BE49-F238E27FC236}">
                <a16:creationId xmlns:a16="http://schemas.microsoft.com/office/drawing/2014/main" id="{2FB424CF-28AE-412A-A7CC-12E502163EBF}"/>
              </a:ext>
            </a:extLst>
          </p:cNvPr>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3011635" y="3321906"/>
            <a:ext cx="341491" cy="304573"/>
          </a:xfrm>
          <a:prstGeom prst="rect">
            <a:avLst/>
          </a:prstGeom>
        </p:spPr>
      </p:pic>
      <p:pic>
        <p:nvPicPr>
          <p:cNvPr id="31" name="Picture 2">
            <a:extLst>
              <a:ext uri="{FF2B5EF4-FFF2-40B4-BE49-F238E27FC236}">
                <a16:creationId xmlns:a16="http://schemas.microsoft.com/office/drawing/2014/main" id="{FA2AC9BE-FA56-48AD-865D-6A78295C6D40}"/>
              </a:ext>
            </a:extLst>
          </p:cNvPr>
          <p:cNvPicPr>
            <a:picLocks noChangeAspect="1" noChangeArrowheads="1"/>
          </p:cNvPicPr>
          <p:nvPr/>
        </p:nvPicPr>
        <p:blipFill rotWithShape="1">
          <a:blip r:embed="rId10" cstate="hqprint">
            <a:extLst>
              <a:ext uri="{28A0092B-C50C-407E-A947-70E740481C1C}">
                <a14:useLocalDpi xmlns:a14="http://schemas.microsoft.com/office/drawing/2010/main" val="0"/>
              </a:ext>
            </a:extLst>
          </a:blip>
          <a:srcRect t="6667" b="5714"/>
          <a:stretch/>
        </p:blipFill>
        <p:spPr bwMode="auto">
          <a:xfrm>
            <a:off x="464747" y="2739847"/>
            <a:ext cx="1526744" cy="970937"/>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587B0B28-3D8D-43DC-A785-CBA76DDF454D}"/>
              </a:ext>
            </a:extLst>
          </p:cNvPr>
          <p:cNvSpPr txBox="1">
            <a:spLocks noChangeArrowheads="1"/>
          </p:cNvSpPr>
          <p:nvPr/>
        </p:nvSpPr>
        <p:spPr bwMode="auto">
          <a:xfrm>
            <a:off x="382367" y="3687819"/>
            <a:ext cx="16338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多层次场景</a:t>
            </a:r>
          </a:p>
        </p:txBody>
      </p:sp>
      <p:sp>
        <p:nvSpPr>
          <p:cNvPr id="33" name="文本框 76">
            <a:extLst>
              <a:ext uri="{FF2B5EF4-FFF2-40B4-BE49-F238E27FC236}">
                <a16:creationId xmlns:a16="http://schemas.microsoft.com/office/drawing/2014/main" id="{6C908651-29B8-4D89-AF33-12A9AE45D30C}"/>
              </a:ext>
            </a:extLst>
          </p:cNvPr>
          <p:cNvSpPr txBox="1">
            <a:spLocks noChangeArrowheads="1"/>
          </p:cNvSpPr>
          <p:nvPr/>
        </p:nvSpPr>
        <p:spPr bwMode="auto">
          <a:xfrm>
            <a:off x="3339947" y="5111562"/>
            <a:ext cx="1458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rPr>
              <a:t>检测方法失配</a:t>
            </a:r>
          </a:p>
        </p:txBody>
      </p:sp>
      <p:pic>
        <p:nvPicPr>
          <p:cNvPr id="34" name="图片 33">
            <a:extLst>
              <a:ext uri="{FF2B5EF4-FFF2-40B4-BE49-F238E27FC236}">
                <a16:creationId xmlns:a16="http://schemas.microsoft.com/office/drawing/2014/main" id="{A2A26FE2-1A8E-4896-AF72-33761FAC9B29}"/>
              </a:ext>
            </a:extLst>
          </p:cNvPr>
          <p:cNvPicPr>
            <a:picLocks noChangeAspect="1"/>
          </p:cNvPicPr>
          <p:nvPr/>
        </p:nvPicPr>
        <p:blipFill>
          <a:blip r:embed="rId11"/>
          <a:stretch>
            <a:fillRect/>
          </a:stretch>
        </p:blipFill>
        <p:spPr>
          <a:xfrm>
            <a:off x="2723616" y="4124338"/>
            <a:ext cx="2721717" cy="922468"/>
          </a:xfrm>
          <a:prstGeom prst="rect">
            <a:avLst/>
          </a:prstGeom>
        </p:spPr>
      </p:pic>
      <p:sp>
        <p:nvSpPr>
          <p:cNvPr id="35" name="矩形: 圆角 119">
            <a:extLst>
              <a:ext uri="{FF2B5EF4-FFF2-40B4-BE49-F238E27FC236}">
                <a16:creationId xmlns:a16="http://schemas.microsoft.com/office/drawing/2014/main" id="{E6B230B3-37FA-428A-8069-818AF994381B}"/>
              </a:ext>
            </a:extLst>
          </p:cNvPr>
          <p:cNvSpPr/>
          <p:nvPr/>
        </p:nvSpPr>
        <p:spPr>
          <a:xfrm>
            <a:off x="6281557" y="5769492"/>
            <a:ext cx="1389062" cy="781050"/>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latin typeface="Calibri"/>
              <a:ea typeface="微软雅黑" panose="020B0503020204020204" pitchFamily="34" charset="-122"/>
              <a:cs typeface="+mn-cs"/>
            </a:endParaRPr>
          </a:p>
        </p:txBody>
      </p:sp>
      <p:sp>
        <p:nvSpPr>
          <p:cNvPr id="36" name="矩形: 圆角 119">
            <a:extLst>
              <a:ext uri="{FF2B5EF4-FFF2-40B4-BE49-F238E27FC236}">
                <a16:creationId xmlns:a16="http://schemas.microsoft.com/office/drawing/2014/main" id="{68F34F49-E000-49F9-A861-FA72099AB913}"/>
              </a:ext>
            </a:extLst>
          </p:cNvPr>
          <p:cNvSpPr/>
          <p:nvPr/>
        </p:nvSpPr>
        <p:spPr>
          <a:xfrm>
            <a:off x="370354" y="5527470"/>
            <a:ext cx="5095563" cy="1289236"/>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微软雅黑" panose="020B0503020204020204" pitchFamily="34" charset="-122"/>
            </a:endParaRPr>
          </a:p>
        </p:txBody>
      </p:sp>
      <p:sp>
        <p:nvSpPr>
          <p:cNvPr id="37" name="文本框 11">
            <a:extLst>
              <a:ext uri="{FF2B5EF4-FFF2-40B4-BE49-F238E27FC236}">
                <a16:creationId xmlns:a16="http://schemas.microsoft.com/office/drawing/2014/main" id="{9D0FDC37-914C-4D85-8639-EC0AABA25965}"/>
              </a:ext>
            </a:extLst>
          </p:cNvPr>
          <p:cNvSpPr txBox="1">
            <a:spLocks noChangeArrowheads="1"/>
          </p:cNvSpPr>
          <p:nvPr/>
        </p:nvSpPr>
        <p:spPr bwMode="auto">
          <a:xfrm>
            <a:off x="6275886" y="5836851"/>
            <a:ext cx="13947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rPr>
              <a:t>公平性</a:t>
            </a:r>
            <a:endParaRPr kumimoji="0" lang="en-US" altLang="zh-CN" sz="18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rPr>
              <a:t>缺失</a:t>
            </a:r>
            <a:endParaRPr kumimoji="0" lang="en-US" altLang="zh-CN" sz="18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endParaRPr>
          </a:p>
        </p:txBody>
      </p:sp>
      <p:sp>
        <p:nvSpPr>
          <p:cNvPr id="38" name="右箭头 18">
            <a:extLst>
              <a:ext uri="{FF2B5EF4-FFF2-40B4-BE49-F238E27FC236}">
                <a16:creationId xmlns:a16="http://schemas.microsoft.com/office/drawing/2014/main" id="{18213D91-1BF3-4AA7-A473-A0E771043F41}"/>
              </a:ext>
            </a:extLst>
          </p:cNvPr>
          <p:cNvSpPr/>
          <p:nvPr/>
        </p:nvSpPr>
        <p:spPr>
          <a:xfrm>
            <a:off x="5747045" y="6029546"/>
            <a:ext cx="336550" cy="369888"/>
          </a:xfrm>
          <a:prstGeom prst="rightArrow">
            <a:avLst>
              <a:gd name="adj1" fmla="val 50000"/>
              <a:gd name="adj2" fmla="val 3952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latin typeface="Calibri"/>
              <a:ea typeface="微软雅黑" panose="020B0503020204020204" pitchFamily="34" charset="-122"/>
              <a:cs typeface="+mn-cs"/>
            </a:endParaRPr>
          </a:p>
        </p:txBody>
      </p:sp>
      <p:pic>
        <p:nvPicPr>
          <p:cNvPr id="39" name="图片 38">
            <a:extLst>
              <a:ext uri="{FF2B5EF4-FFF2-40B4-BE49-F238E27FC236}">
                <a16:creationId xmlns:a16="http://schemas.microsoft.com/office/drawing/2014/main" id="{9BE70E0B-0A6F-406A-B568-4892128BD6D4}"/>
              </a:ext>
            </a:extLst>
          </p:cNvPr>
          <p:cNvPicPr>
            <a:picLocks noChangeAspect="1"/>
          </p:cNvPicPr>
          <p:nvPr/>
        </p:nvPicPr>
        <p:blipFill>
          <a:blip r:embed="rId12"/>
          <a:stretch>
            <a:fillRect/>
          </a:stretch>
        </p:blipFill>
        <p:spPr>
          <a:xfrm>
            <a:off x="560897" y="5561487"/>
            <a:ext cx="1107342" cy="932809"/>
          </a:xfrm>
          <a:prstGeom prst="rect">
            <a:avLst/>
          </a:prstGeom>
        </p:spPr>
      </p:pic>
      <p:pic>
        <p:nvPicPr>
          <p:cNvPr id="40" name="图片 39">
            <a:extLst>
              <a:ext uri="{FF2B5EF4-FFF2-40B4-BE49-F238E27FC236}">
                <a16:creationId xmlns:a16="http://schemas.microsoft.com/office/drawing/2014/main" id="{33D369C6-ED89-4F68-8AB4-B96BDA176285}"/>
              </a:ext>
            </a:extLst>
          </p:cNvPr>
          <p:cNvPicPr>
            <a:picLocks noChangeAspect="1"/>
          </p:cNvPicPr>
          <p:nvPr/>
        </p:nvPicPr>
        <p:blipFill>
          <a:blip r:embed="rId13"/>
          <a:stretch>
            <a:fillRect/>
          </a:stretch>
        </p:blipFill>
        <p:spPr>
          <a:xfrm>
            <a:off x="4180085" y="5561487"/>
            <a:ext cx="1115832" cy="928267"/>
          </a:xfrm>
          <a:prstGeom prst="rect">
            <a:avLst/>
          </a:prstGeom>
        </p:spPr>
      </p:pic>
      <p:pic>
        <p:nvPicPr>
          <p:cNvPr id="41" name="图片 40">
            <a:extLst>
              <a:ext uri="{FF2B5EF4-FFF2-40B4-BE49-F238E27FC236}">
                <a16:creationId xmlns:a16="http://schemas.microsoft.com/office/drawing/2014/main" id="{DC75A656-8EC4-4BDF-AD87-E5DA14B28E4B}"/>
              </a:ext>
            </a:extLst>
          </p:cNvPr>
          <p:cNvPicPr>
            <a:picLocks noChangeAspect="1"/>
          </p:cNvPicPr>
          <p:nvPr/>
        </p:nvPicPr>
        <p:blipFill>
          <a:blip r:embed="rId14"/>
          <a:stretch>
            <a:fillRect/>
          </a:stretch>
        </p:blipFill>
        <p:spPr>
          <a:xfrm>
            <a:off x="1708564" y="5555119"/>
            <a:ext cx="1091505" cy="934635"/>
          </a:xfrm>
          <a:prstGeom prst="rect">
            <a:avLst/>
          </a:prstGeom>
        </p:spPr>
      </p:pic>
      <p:pic>
        <p:nvPicPr>
          <p:cNvPr id="42" name="图片 41">
            <a:extLst>
              <a:ext uri="{FF2B5EF4-FFF2-40B4-BE49-F238E27FC236}">
                <a16:creationId xmlns:a16="http://schemas.microsoft.com/office/drawing/2014/main" id="{176E6108-073E-42DF-8307-1043FBF66151}"/>
              </a:ext>
            </a:extLst>
          </p:cNvPr>
          <p:cNvPicPr>
            <a:picLocks noChangeAspect="1"/>
          </p:cNvPicPr>
          <p:nvPr/>
        </p:nvPicPr>
        <p:blipFill>
          <a:blip r:embed="rId15"/>
          <a:stretch>
            <a:fillRect/>
          </a:stretch>
        </p:blipFill>
        <p:spPr>
          <a:xfrm>
            <a:off x="2829931" y="5561487"/>
            <a:ext cx="1004534" cy="951858"/>
          </a:xfrm>
          <a:prstGeom prst="rect">
            <a:avLst/>
          </a:prstGeom>
        </p:spPr>
      </p:pic>
      <p:pic>
        <p:nvPicPr>
          <p:cNvPr id="43" name="图片 42">
            <a:extLst>
              <a:ext uri="{FF2B5EF4-FFF2-40B4-BE49-F238E27FC236}">
                <a16:creationId xmlns:a16="http://schemas.microsoft.com/office/drawing/2014/main" id="{6C456FBC-5267-4D2A-ACE5-38D2A50DF215}"/>
              </a:ext>
            </a:extLst>
          </p:cNvPr>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4481635" y="5977719"/>
            <a:ext cx="514522" cy="458898"/>
          </a:xfrm>
          <a:prstGeom prst="rect">
            <a:avLst/>
          </a:prstGeom>
        </p:spPr>
      </p:pic>
      <p:pic>
        <p:nvPicPr>
          <p:cNvPr id="44" name="图片 43">
            <a:extLst>
              <a:ext uri="{FF2B5EF4-FFF2-40B4-BE49-F238E27FC236}">
                <a16:creationId xmlns:a16="http://schemas.microsoft.com/office/drawing/2014/main" id="{5A6D0604-1104-4BC3-A853-D842D98987C9}"/>
              </a:ext>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2021" y="5998094"/>
            <a:ext cx="624102" cy="428843"/>
          </a:xfrm>
          <a:prstGeom prst="rect">
            <a:avLst/>
          </a:prstGeom>
        </p:spPr>
      </p:pic>
      <p:pic>
        <p:nvPicPr>
          <p:cNvPr id="45" name="图片 44">
            <a:extLst>
              <a:ext uri="{FF2B5EF4-FFF2-40B4-BE49-F238E27FC236}">
                <a16:creationId xmlns:a16="http://schemas.microsoft.com/office/drawing/2014/main" id="{FD384F6D-A3F8-4F15-AB6F-020201FED52C}"/>
              </a:ext>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48956" y="5992746"/>
            <a:ext cx="624102" cy="428843"/>
          </a:xfrm>
          <a:prstGeom prst="rect">
            <a:avLst/>
          </a:prstGeom>
        </p:spPr>
      </p:pic>
      <p:pic>
        <p:nvPicPr>
          <p:cNvPr id="46" name="图片 45">
            <a:extLst>
              <a:ext uri="{FF2B5EF4-FFF2-40B4-BE49-F238E27FC236}">
                <a16:creationId xmlns:a16="http://schemas.microsoft.com/office/drawing/2014/main" id="{43DE9C73-1B77-42BC-9A1F-DB08C9E0E947}"/>
              </a:ext>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2383" y="6020630"/>
            <a:ext cx="624102" cy="428843"/>
          </a:xfrm>
          <a:prstGeom prst="rect">
            <a:avLst/>
          </a:prstGeom>
        </p:spPr>
      </p:pic>
      <p:sp>
        <p:nvSpPr>
          <p:cNvPr id="47" name="文本框 76">
            <a:extLst>
              <a:ext uri="{FF2B5EF4-FFF2-40B4-BE49-F238E27FC236}">
                <a16:creationId xmlns:a16="http://schemas.microsoft.com/office/drawing/2014/main" id="{C4D4E8A7-3776-4DB6-AB02-D8AC1532D9EB}"/>
              </a:ext>
            </a:extLst>
          </p:cNvPr>
          <p:cNvSpPr txBox="1">
            <a:spLocks noChangeArrowheads="1"/>
          </p:cNvSpPr>
          <p:nvPr/>
        </p:nvSpPr>
        <p:spPr bwMode="auto">
          <a:xfrm>
            <a:off x="2049858" y="6523771"/>
            <a:ext cx="1458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rPr>
              <a:t>数据分布不均匀</a:t>
            </a:r>
          </a:p>
        </p:txBody>
      </p:sp>
      <p:pic>
        <p:nvPicPr>
          <p:cNvPr id="48" name="图片 47">
            <a:extLst>
              <a:ext uri="{FF2B5EF4-FFF2-40B4-BE49-F238E27FC236}">
                <a16:creationId xmlns:a16="http://schemas.microsoft.com/office/drawing/2014/main" id="{BBEE6CFF-62ED-4B7F-8EE3-A1A39CBFF4E6}"/>
              </a:ext>
            </a:extLst>
          </p:cNvPr>
          <p:cNvPicPr>
            <a:picLocks noChangeAspect="1"/>
          </p:cNvPicPr>
          <p:nvPr/>
        </p:nvPicPr>
        <p:blipFill>
          <a:blip r:embed="rId16"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3803203" y="4622918"/>
            <a:ext cx="509733" cy="454627"/>
          </a:xfrm>
          <a:prstGeom prst="rect">
            <a:avLst/>
          </a:prstGeom>
        </p:spPr>
      </p:pic>
      <p:pic>
        <p:nvPicPr>
          <p:cNvPr id="49" name="图片 48">
            <a:extLst>
              <a:ext uri="{FF2B5EF4-FFF2-40B4-BE49-F238E27FC236}">
                <a16:creationId xmlns:a16="http://schemas.microsoft.com/office/drawing/2014/main" id="{21B93C52-8DD1-4692-A637-E0562C66868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41555" y="1528779"/>
            <a:ext cx="4029654" cy="4365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 descr="问号的正确用法及举例问号的作用是什么- 8794网">
            <a:extLst>
              <a:ext uri="{FF2B5EF4-FFF2-40B4-BE49-F238E27FC236}">
                <a16:creationId xmlns:a16="http://schemas.microsoft.com/office/drawing/2014/main" id="{E2D000D2-9915-4E5E-A633-D471F2FDF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414" y="5973412"/>
            <a:ext cx="833207" cy="83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文本占位符 1">
            <a:extLst>
              <a:ext uri="{FF2B5EF4-FFF2-40B4-BE49-F238E27FC236}">
                <a16:creationId xmlns:a16="http://schemas.microsoft.com/office/drawing/2014/main" id="{831A489B-1C16-4EF3-A3FE-128A6278EB05}"/>
              </a:ext>
            </a:extLst>
          </p:cNvPr>
          <p:cNvSpPr>
            <a:spLocks noGrp="1"/>
          </p:cNvSpPr>
          <p:nvPr>
            <p:ph type="body" idx="10"/>
          </p:nvPr>
        </p:nvSpPr>
        <p:spPr>
          <a:xfrm>
            <a:off x="256530" y="853859"/>
            <a:ext cx="11060213" cy="562732"/>
          </a:xfrm>
        </p:spPr>
        <p:txBody>
          <a:bodyPr/>
          <a:lstStyle/>
          <a:p>
            <a:pPr>
              <a:buFont typeface="Wingdings" panose="05000000000000000000" pitchFamily="2" charset="2"/>
              <a:buChar char="q"/>
            </a:pPr>
            <a:r>
              <a:rPr lang="zh-CN" altLang="en-US" sz="2200" b="1" dirty="0">
                <a:solidFill>
                  <a:schemeClr val="tx1"/>
                </a:solidFill>
                <a:cs typeface="+mn-cs"/>
              </a:rPr>
              <a:t>现有的</a:t>
            </a:r>
            <a:r>
              <a:rPr lang="en-US" altLang="zh-CN" sz="2200" b="1" dirty="0" err="1">
                <a:solidFill>
                  <a:schemeClr val="tx1"/>
                </a:solidFill>
                <a:cs typeface="+mn-cs"/>
              </a:rPr>
              <a:t>DeepFake</a:t>
            </a:r>
            <a:r>
              <a:rPr lang="zh-CN" altLang="en-US" sz="2200" b="1" dirty="0">
                <a:solidFill>
                  <a:schemeClr val="tx1"/>
                </a:solidFill>
                <a:cs typeface="+mn-cs"/>
              </a:rPr>
              <a:t>研究依然面临诸多挑战，</a:t>
            </a:r>
            <a:r>
              <a:rPr lang="zh-CN" altLang="en-US" sz="2200" b="1" dirty="0">
                <a:solidFill>
                  <a:srgbClr val="C00000"/>
                </a:solidFill>
                <a:cs typeface="+mn-cs"/>
              </a:rPr>
              <a:t>通用性，鲁棒性，可解释性，公平性</a:t>
            </a:r>
            <a:r>
              <a:rPr lang="zh-CN" altLang="en-US" sz="2200" b="1" dirty="0">
                <a:solidFill>
                  <a:schemeClr val="tx1"/>
                </a:solidFill>
                <a:cs typeface="+mn-cs"/>
              </a:rPr>
              <a:t>等。</a:t>
            </a:r>
            <a:endParaRPr lang="en-US" altLang="zh-CN" sz="2200" b="1" dirty="0">
              <a:solidFill>
                <a:schemeClr val="tx1"/>
              </a:solidFill>
              <a:cs typeface="+mn-cs"/>
            </a:endParaRPr>
          </a:p>
        </p:txBody>
      </p:sp>
    </p:spTree>
    <p:extLst>
      <p:ext uri="{BB962C8B-B14F-4D97-AF65-F5344CB8AC3E}">
        <p14:creationId xmlns:p14="http://schemas.microsoft.com/office/powerpoint/2010/main" val="29837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主动防御</a:t>
            </a:r>
            <a:r>
              <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a:t>
            </a: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研究概述</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5950FE8E-4893-42E5-981D-7AE959F8E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57" y="2269038"/>
            <a:ext cx="3120364" cy="2076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川普接招再揭一骗局！要求司法部立即公开搜查令| 加兰| 川普| 司法部| 海湖庄园| 希望之声">
            <a:extLst>
              <a:ext uri="{FF2B5EF4-FFF2-40B4-BE49-F238E27FC236}">
                <a16:creationId xmlns:a16="http://schemas.microsoft.com/office/drawing/2014/main" id="{2A164C40-9552-4C48-949F-5697CFFB9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9345" y="2269037"/>
            <a:ext cx="3695606" cy="20764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中国中共内部斗争：习近平难以控制全局">
            <a:extLst>
              <a:ext uri="{FF2B5EF4-FFF2-40B4-BE49-F238E27FC236}">
                <a16:creationId xmlns:a16="http://schemas.microsoft.com/office/drawing/2014/main" id="{E57D4B98-6836-4932-93AA-D09CA76149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6821" y="2269036"/>
            <a:ext cx="3707962" cy="207645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占位符 1">
            <a:extLst>
              <a:ext uri="{FF2B5EF4-FFF2-40B4-BE49-F238E27FC236}">
                <a16:creationId xmlns:a16="http://schemas.microsoft.com/office/drawing/2014/main" id="{35014FEA-2F01-48EF-85C9-8AA61D6D8626}"/>
              </a:ext>
            </a:extLst>
          </p:cNvPr>
          <p:cNvSpPr>
            <a:spLocks noGrp="1"/>
          </p:cNvSpPr>
          <p:nvPr>
            <p:ph type="body" idx="10"/>
          </p:nvPr>
        </p:nvSpPr>
        <p:spPr>
          <a:xfrm>
            <a:off x="396745" y="1046368"/>
            <a:ext cx="11060213" cy="1088595"/>
          </a:xfrm>
        </p:spPr>
        <p:txBody>
          <a:bodyPr/>
          <a:lstStyle/>
          <a:p>
            <a:pPr>
              <a:buFont typeface="Wingdings" panose="05000000000000000000" pitchFamily="2" charset="2"/>
              <a:buChar char="q"/>
            </a:pPr>
            <a:r>
              <a:rPr lang="zh-CN" altLang="en-US" sz="2200" b="1" dirty="0">
                <a:solidFill>
                  <a:schemeClr val="tx1"/>
                </a:solidFill>
                <a:cs typeface="+mn-cs"/>
              </a:rPr>
              <a:t>被动的</a:t>
            </a:r>
            <a:r>
              <a:rPr lang="en-US" altLang="zh-CN" sz="2200" b="1" dirty="0" err="1">
                <a:solidFill>
                  <a:schemeClr val="tx1"/>
                </a:solidFill>
                <a:cs typeface="+mn-cs"/>
              </a:rPr>
              <a:t>DeepFake</a:t>
            </a:r>
            <a:r>
              <a:rPr lang="zh-CN" altLang="en-US" sz="2200" b="1" dirty="0">
                <a:solidFill>
                  <a:schemeClr val="tx1"/>
                </a:solidFill>
                <a:cs typeface="+mn-cs"/>
              </a:rPr>
              <a:t>检测方案并不奏效，</a:t>
            </a:r>
            <a:r>
              <a:rPr lang="zh-CN" altLang="en-US" sz="2200" b="1" dirty="0">
                <a:solidFill>
                  <a:srgbClr val="C00000"/>
                </a:solidFill>
                <a:cs typeface="+mn-cs"/>
              </a:rPr>
              <a:t>未知的伪造技术</a:t>
            </a:r>
            <a:r>
              <a:rPr lang="zh-CN" altLang="en-US" sz="2200" b="1" dirty="0">
                <a:solidFill>
                  <a:schemeClr val="tx1"/>
                </a:solidFill>
                <a:cs typeface="+mn-cs"/>
              </a:rPr>
              <a:t>、</a:t>
            </a:r>
            <a:r>
              <a:rPr lang="zh-CN" altLang="en-US" sz="2200" b="1" dirty="0">
                <a:solidFill>
                  <a:srgbClr val="C00000"/>
                </a:solidFill>
                <a:cs typeface="+mn-cs"/>
              </a:rPr>
              <a:t>鲁棒性</a:t>
            </a:r>
            <a:r>
              <a:rPr lang="zh-CN" altLang="en-US" sz="2200" b="1" dirty="0">
                <a:solidFill>
                  <a:schemeClr val="tx1"/>
                </a:solidFill>
                <a:cs typeface="+mn-cs"/>
              </a:rPr>
              <a:t>等难题，一直难以被真正的突破，如何采用</a:t>
            </a:r>
            <a:r>
              <a:rPr lang="zh-CN" altLang="en-US" sz="2200" b="1" dirty="0">
                <a:solidFill>
                  <a:srgbClr val="C00000"/>
                </a:solidFill>
                <a:cs typeface="+mn-cs"/>
              </a:rPr>
              <a:t>主动防御</a:t>
            </a:r>
            <a:r>
              <a:rPr lang="zh-CN" altLang="en-US" sz="2200" b="1" dirty="0">
                <a:solidFill>
                  <a:schemeClr val="tx1"/>
                </a:solidFill>
                <a:cs typeface="+mn-cs"/>
              </a:rPr>
              <a:t>的思路？</a:t>
            </a:r>
            <a:endParaRPr lang="en-US" altLang="zh-CN" sz="2200" b="1" dirty="0">
              <a:solidFill>
                <a:schemeClr val="tx1"/>
              </a:solidFill>
              <a:cs typeface="+mn-cs"/>
            </a:endParaRPr>
          </a:p>
        </p:txBody>
      </p:sp>
      <p:sp>
        <p:nvSpPr>
          <p:cNvPr id="10" name="矩形 9">
            <a:extLst>
              <a:ext uri="{FF2B5EF4-FFF2-40B4-BE49-F238E27FC236}">
                <a16:creationId xmlns:a16="http://schemas.microsoft.com/office/drawing/2014/main" id="{19B63C01-9E42-423F-B267-5A70A479E4E7}"/>
              </a:ext>
            </a:extLst>
          </p:cNvPr>
          <p:cNvSpPr/>
          <p:nvPr/>
        </p:nvSpPr>
        <p:spPr>
          <a:xfrm>
            <a:off x="652157" y="4942123"/>
            <a:ext cx="11182219" cy="1684244"/>
          </a:xfrm>
          <a:prstGeom prst="rect">
            <a:avLst/>
          </a:prstGeom>
          <a:solidFill>
            <a:schemeClr val="accent1">
              <a:lumMod val="20000"/>
              <a:lumOff val="80000"/>
            </a:schemeClr>
          </a:solidFill>
        </p:spPr>
        <p:txBody>
          <a:bodyPr wrap="square">
            <a:spAutoFit/>
          </a:bodyPr>
          <a:lstStyle/>
          <a:p>
            <a:pPr marL="342900" marR="0" lvl="0" indent="-342900" algn="just" defTabSz="913765" rtl="0" eaLnBrk="1" fontAlgn="auto" latinLnBrk="0" hangingPunct="1">
              <a:lnSpc>
                <a:spcPct val="110000"/>
              </a:lnSpc>
              <a:spcBef>
                <a:spcPts val="0"/>
              </a:spcBef>
              <a:spcAft>
                <a:spcPts val="0"/>
              </a:spcAft>
              <a:buClr>
                <a:srgbClr val="ED7D31"/>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重点人物与普通人应该采取不一样的方案，普通人是可以容忍一定程度的误报、漏报等。</a:t>
            </a:r>
            <a:endParaRPr kumimoji="0" lang="en-US" altLang="zh-CN"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3765" rtl="0" eaLnBrk="1" fontAlgn="auto" latinLnBrk="0" hangingPunct="1">
              <a:lnSpc>
                <a:spcPct val="110000"/>
              </a:lnSpc>
              <a:spcBef>
                <a:spcPts val="0"/>
              </a:spcBef>
              <a:spcAft>
                <a:spcPts val="0"/>
              </a:spcAft>
              <a:buClr>
                <a:srgbClr val="ED7D31"/>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重点人物可以获得大量的历史数据，各种行为习惯数据、真实的图片等。</a:t>
            </a:r>
            <a:endParaRPr kumimoji="0" lang="en-US" altLang="zh-CN"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3765" rtl="0" eaLnBrk="1" fontAlgn="auto" latinLnBrk="0" hangingPunct="1">
              <a:lnSpc>
                <a:spcPct val="110000"/>
              </a:lnSpc>
              <a:spcBef>
                <a:spcPts val="0"/>
              </a:spcBef>
              <a:spcAft>
                <a:spcPts val="0"/>
              </a:spcAft>
              <a:buClr>
                <a:srgbClr val="ED7D31"/>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针对重点人物的抗伪造，尤其关注针对特定新闻报道的篡改。</a:t>
            </a:r>
            <a:endParaRPr kumimoji="0" lang="en-US" altLang="zh-CN"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56438824-97C8-4F55-B9E9-206B7B98D70D}"/>
              </a:ext>
            </a:extLst>
          </p:cNvPr>
          <p:cNvSpPr txBox="1"/>
          <p:nvPr/>
        </p:nvSpPr>
        <p:spPr>
          <a:xfrm>
            <a:off x="710880" y="4412977"/>
            <a:ext cx="1822270" cy="461665"/>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思路</a:t>
            </a:r>
          </a:p>
        </p:txBody>
      </p:sp>
    </p:spTree>
    <p:extLst>
      <p:ext uri="{BB962C8B-B14F-4D97-AF65-F5344CB8AC3E}">
        <p14:creationId xmlns:p14="http://schemas.microsoft.com/office/powerpoint/2010/main" val="106870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人工智能在网络空间安全研究中的应用</a:t>
            </a:r>
          </a:p>
        </p:txBody>
      </p:sp>
      <p:sp>
        <p:nvSpPr>
          <p:cNvPr id="6" name="文本占位符 1">
            <a:extLst>
              <a:ext uri="{FF2B5EF4-FFF2-40B4-BE49-F238E27FC236}">
                <a16:creationId xmlns:a16="http://schemas.microsoft.com/office/drawing/2014/main" id="{D62413B0-3CD1-4BD2-A732-E81F05459438}"/>
              </a:ext>
            </a:extLst>
          </p:cNvPr>
          <p:cNvSpPr>
            <a:spLocks noGrp="1"/>
          </p:cNvSpPr>
          <p:nvPr>
            <p:ph type="body" idx="10"/>
          </p:nvPr>
        </p:nvSpPr>
        <p:spPr>
          <a:xfrm>
            <a:off x="507170" y="1077296"/>
            <a:ext cx="10759245" cy="5589059"/>
          </a:xfrm>
        </p:spPr>
        <p:txBody>
          <a:bodyPr/>
          <a:lstStyle/>
          <a:p>
            <a:pPr marL="50800" indent="0">
              <a:buNone/>
            </a:pPr>
            <a:r>
              <a:rPr lang="zh-CN" altLang="en-US" sz="2200" b="1" dirty="0">
                <a:solidFill>
                  <a:srgbClr val="C00000"/>
                </a:solidFill>
                <a:cs typeface="+mn-cs"/>
              </a:rPr>
              <a:t>人工智能驱动的网络空间安全威胁分析、识别与防御</a:t>
            </a:r>
            <a:endParaRPr lang="en-US" altLang="zh-CN" sz="2200" b="1" dirty="0">
              <a:solidFill>
                <a:srgbClr val="C00000"/>
              </a:solidFill>
              <a:cs typeface="+mn-cs"/>
            </a:endParaRPr>
          </a:p>
          <a:p>
            <a:pPr>
              <a:lnSpc>
                <a:spcPct val="125000"/>
              </a:lnSpc>
              <a:buFont typeface="Wingdings" panose="05000000000000000000" pitchFamily="2" charset="2"/>
              <a:buChar char="q"/>
            </a:pPr>
            <a:r>
              <a:rPr lang="zh-CN" altLang="en-US" sz="2200" b="1" dirty="0">
                <a:solidFill>
                  <a:schemeClr val="tx1"/>
                </a:solidFill>
                <a:cs typeface="+mn-cs"/>
              </a:rPr>
              <a:t>网络空间</a:t>
            </a:r>
            <a:r>
              <a:rPr lang="zh-CN" altLang="en-US" sz="2200" b="1" dirty="0">
                <a:solidFill>
                  <a:srgbClr val="C00000"/>
                </a:solidFill>
                <a:cs typeface="+mn-cs"/>
              </a:rPr>
              <a:t>数据海量、格式迥异</a:t>
            </a:r>
            <a:r>
              <a:rPr lang="zh-CN" altLang="en-US" sz="2200" b="1" dirty="0">
                <a:solidFill>
                  <a:schemeClr val="tx1"/>
                </a:solidFill>
                <a:cs typeface="+mn-cs"/>
              </a:rPr>
              <a:t>，人类</a:t>
            </a:r>
            <a:r>
              <a:rPr lang="zh-CN" altLang="en-US" sz="2200" b="1" dirty="0">
                <a:solidFill>
                  <a:srgbClr val="C00000"/>
                </a:solidFill>
                <a:cs typeface="+mn-cs"/>
              </a:rPr>
              <a:t>难以直观理解</a:t>
            </a:r>
            <a:r>
              <a:rPr lang="zh-CN" altLang="en-US" sz="2200" b="1" dirty="0">
                <a:solidFill>
                  <a:schemeClr val="tx1"/>
                </a:solidFill>
                <a:cs typeface="+mn-cs"/>
              </a:rPr>
              <a:t>和</a:t>
            </a:r>
            <a:r>
              <a:rPr lang="zh-CN" altLang="en-US" sz="2200" b="1" dirty="0">
                <a:solidFill>
                  <a:srgbClr val="C00000"/>
                </a:solidFill>
                <a:cs typeface="+mn-cs"/>
              </a:rPr>
              <a:t>有效处理</a:t>
            </a:r>
            <a:r>
              <a:rPr lang="zh-CN" altLang="en-US" sz="2200" b="1" dirty="0">
                <a:solidFill>
                  <a:schemeClr val="tx1"/>
                </a:solidFill>
                <a:cs typeface="+mn-cs"/>
              </a:rPr>
              <a:t>，新攻击</a:t>
            </a:r>
            <a:r>
              <a:rPr lang="zh-CN" altLang="en-US" sz="2200" b="1" dirty="0">
                <a:solidFill>
                  <a:srgbClr val="C00000"/>
                </a:solidFill>
                <a:cs typeface="+mn-cs"/>
              </a:rPr>
              <a:t>层出不穷</a:t>
            </a:r>
            <a:endParaRPr lang="en-US" altLang="zh-CN" sz="2200" b="1" dirty="0">
              <a:solidFill>
                <a:srgbClr val="C00000"/>
              </a:solidFill>
              <a:cs typeface="+mn-cs"/>
            </a:endParaRPr>
          </a:p>
          <a:p>
            <a:pPr>
              <a:lnSpc>
                <a:spcPct val="125000"/>
              </a:lnSpc>
              <a:buFont typeface="Wingdings" panose="05000000000000000000" pitchFamily="2" charset="2"/>
              <a:buChar char="q"/>
            </a:pPr>
            <a:r>
              <a:rPr lang="zh-CN" altLang="en-US" sz="2200" b="1" dirty="0">
                <a:solidFill>
                  <a:schemeClr val="tx1"/>
                </a:solidFill>
                <a:cs typeface="+mn-cs"/>
              </a:rPr>
              <a:t>传统方法在性能、效率、自动化程度上，均</a:t>
            </a:r>
            <a:r>
              <a:rPr lang="zh-CN" altLang="en-US" sz="2200" b="1" dirty="0">
                <a:solidFill>
                  <a:srgbClr val="C00000"/>
                </a:solidFill>
                <a:cs typeface="+mn-cs"/>
              </a:rPr>
              <a:t>无力应对</a:t>
            </a:r>
            <a:r>
              <a:rPr lang="zh-CN" altLang="en-US" sz="2200" b="1" dirty="0">
                <a:solidFill>
                  <a:schemeClr val="tx1"/>
                </a:solidFill>
                <a:cs typeface="+mn-cs"/>
              </a:rPr>
              <a:t>不断进化的新式网络空间威胁</a:t>
            </a:r>
            <a:endParaRPr lang="en-US" altLang="zh-CN" sz="2200" b="1" dirty="0">
              <a:solidFill>
                <a:schemeClr val="tx1"/>
              </a:solidFill>
              <a:cs typeface="+mn-cs"/>
            </a:endParaRPr>
          </a:p>
          <a:p>
            <a:pPr>
              <a:lnSpc>
                <a:spcPct val="125000"/>
              </a:lnSpc>
              <a:buFont typeface="Wingdings" panose="05000000000000000000" pitchFamily="2" charset="2"/>
              <a:buChar char="q"/>
            </a:pPr>
            <a:r>
              <a:rPr lang="zh-CN" altLang="en-US" sz="2200" b="1" dirty="0">
                <a:solidFill>
                  <a:schemeClr val="tx1"/>
                </a:solidFill>
                <a:cs typeface="+mn-cs"/>
              </a:rPr>
              <a:t>如何在</a:t>
            </a:r>
            <a:r>
              <a:rPr lang="zh-CN" altLang="en-US" sz="2200" b="1" dirty="0">
                <a:solidFill>
                  <a:srgbClr val="C00000"/>
                </a:solidFill>
                <a:cs typeface="+mn-cs"/>
              </a:rPr>
              <a:t>攻击肆虐</a:t>
            </a:r>
            <a:r>
              <a:rPr lang="zh-CN" altLang="en-US" sz="2200" b="1" dirty="0">
                <a:solidFill>
                  <a:schemeClr val="tx1"/>
                </a:solidFill>
                <a:cs typeface="+mn-cs"/>
              </a:rPr>
              <a:t>、</a:t>
            </a:r>
            <a:r>
              <a:rPr lang="zh-CN" altLang="en-US" sz="2200" b="1" dirty="0">
                <a:solidFill>
                  <a:srgbClr val="C00000"/>
                </a:solidFill>
                <a:cs typeface="+mn-cs"/>
              </a:rPr>
              <a:t>黑产猖獗</a:t>
            </a:r>
            <a:r>
              <a:rPr lang="zh-CN" altLang="en-US" sz="2200" b="1" dirty="0">
                <a:solidFill>
                  <a:schemeClr val="tx1"/>
                </a:solidFill>
                <a:cs typeface="+mn-cs"/>
              </a:rPr>
              <a:t>的当下，保护</a:t>
            </a:r>
            <a:r>
              <a:rPr lang="zh-CN" altLang="en-US" sz="2200" b="1" dirty="0">
                <a:solidFill>
                  <a:srgbClr val="C00000"/>
                </a:solidFill>
                <a:cs typeface="+mn-cs"/>
              </a:rPr>
              <a:t>个人、企业、</a:t>
            </a:r>
            <a:r>
              <a:rPr lang="zh-CN" altLang="en-US" sz="2200" b="1" dirty="0">
                <a:solidFill>
                  <a:schemeClr val="tx1"/>
                </a:solidFill>
                <a:cs typeface="+mn-cs"/>
              </a:rPr>
              <a:t>以及</a:t>
            </a:r>
            <a:r>
              <a:rPr lang="zh-CN" altLang="en-US" sz="2200" b="1" dirty="0">
                <a:solidFill>
                  <a:srgbClr val="C00000"/>
                </a:solidFill>
                <a:cs typeface="+mn-cs"/>
              </a:rPr>
              <a:t>国家</a:t>
            </a:r>
            <a:r>
              <a:rPr lang="zh-CN" altLang="en-US" sz="2200" b="1" dirty="0">
                <a:solidFill>
                  <a:schemeClr val="tx1"/>
                </a:solidFill>
                <a:cs typeface="+mn-cs"/>
              </a:rPr>
              <a:t>网络空间安全？</a:t>
            </a:r>
            <a:endParaRPr lang="en-US" altLang="zh-CN" sz="2200" b="1" dirty="0">
              <a:solidFill>
                <a:schemeClr val="tx1"/>
              </a:solidFill>
              <a:cs typeface="+mn-cs"/>
            </a:endParaRPr>
          </a:p>
          <a:p>
            <a:pPr marL="50800" indent="0">
              <a:spcBef>
                <a:spcPts val="2400"/>
              </a:spcBef>
              <a:buNone/>
            </a:pPr>
            <a:r>
              <a:rPr lang="zh-CN" altLang="en-US" sz="2200" b="1" dirty="0">
                <a:solidFill>
                  <a:srgbClr val="C00000"/>
                </a:solidFill>
                <a:cs typeface="+mn-cs"/>
              </a:rPr>
              <a:t>    </a:t>
            </a:r>
            <a:r>
              <a:rPr lang="zh-CN" altLang="en-US" sz="2200" b="1" dirty="0">
                <a:solidFill>
                  <a:schemeClr val="accent1"/>
                </a:solidFill>
                <a:cs typeface="+mn-cs"/>
              </a:rPr>
              <a:t>解决之道：</a:t>
            </a:r>
            <a:r>
              <a:rPr lang="en-US" altLang="zh-CN" sz="2200" b="1" dirty="0">
                <a:solidFill>
                  <a:schemeClr val="accent1"/>
                </a:solidFill>
                <a:cs typeface="+mn-cs"/>
              </a:rPr>
              <a:t>AI driven </a:t>
            </a:r>
            <a:r>
              <a:rPr lang="en-US" altLang="zh-CN" sz="2200" b="1" dirty="0" err="1">
                <a:solidFill>
                  <a:schemeClr val="accent1"/>
                </a:solidFill>
                <a:cs typeface="+mn-cs"/>
              </a:rPr>
              <a:t>Cybesecurity</a:t>
            </a:r>
            <a:endParaRPr lang="en-US" altLang="zh-CN" sz="2200" b="1" dirty="0">
              <a:solidFill>
                <a:schemeClr val="accent1"/>
              </a:solidFill>
              <a:cs typeface="+mn-cs"/>
            </a:endParaRPr>
          </a:p>
          <a:p>
            <a:pPr>
              <a:lnSpc>
                <a:spcPct val="125000"/>
              </a:lnSpc>
              <a:buFont typeface="Wingdings" panose="05000000000000000000" pitchFamily="2" charset="2"/>
              <a:buChar char="ü"/>
            </a:pPr>
            <a:r>
              <a:rPr lang="zh-CN" altLang="en-US" sz="2200" b="1" dirty="0">
                <a:solidFill>
                  <a:schemeClr val="tx1"/>
                </a:solidFill>
                <a:cs typeface="+mn-cs"/>
              </a:rPr>
              <a:t>告别对专家知识的严重依赖</a:t>
            </a:r>
            <a:endParaRPr lang="en-US" altLang="zh-CN" sz="2200" b="1" dirty="0">
              <a:solidFill>
                <a:schemeClr val="tx1"/>
              </a:solidFill>
              <a:cs typeface="+mn-cs"/>
            </a:endParaRPr>
          </a:p>
          <a:p>
            <a:pPr>
              <a:lnSpc>
                <a:spcPct val="125000"/>
              </a:lnSpc>
              <a:buFont typeface="Wingdings" panose="05000000000000000000" pitchFamily="2" charset="2"/>
              <a:buChar char="ü"/>
            </a:pPr>
            <a:r>
              <a:rPr lang="zh-CN" altLang="en-US" sz="2200" b="1" dirty="0">
                <a:solidFill>
                  <a:schemeClr val="tx1"/>
                </a:solidFill>
                <a:cs typeface="+mn-cs"/>
              </a:rPr>
              <a:t>充分利用网络空间中的海量数据</a:t>
            </a:r>
            <a:endParaRPr lang="en-US" altLang="zh-CN" sz="2200" b="1" dirty="0">
              <a:solidFill>
                <a:schemeClr val="tx1"/>
              </a:solidFill>
              <a:cs typeface="+mn-cs"/>
            </a:endParaRPr>
          </a:p>
          <a:p>
            <a:pPr>
              <a:lnSpc>
                <a:spcPct val="125000"/>
              </a:lnSpc>
              <a:buFont typeface="Wingdings" panose="05000000000000000000" pitchFamily="2" charset="2"/>
              <a:buChar char="ü"/>
            </a:pPr>
            <a:r>
              <a:rPr lang="zh-CN" altLang="en-US" sz="2200" b="1" dirty="0">
                <a:solidFill>
                  <a:schemeClr val="tx1"/>
                </a:solidFill>
                <a:cs typeface="+mn-cs"/>
              </a:rPr>
              <a:t>深入理解、迅速响应、自主决策</a:t>
            </a:r>
            <a:endParaRPr lang="en-US" altLang="zh-CN" sz="2200" b="1" dirty="0">
              <a:solidFill>
                <a:schemeClr val="tx1"/>
              </a:solidFill>
              <a:cs typeface="+mn-cs"/>
            </a:endParaRPr>
          </a:p>
        </p:txBody>
      </p:sp>
      <p:sp>
        <p:nvSpPr>
          <p:cNvPr id="7" name="圆角矩形 6">
            <a:extLst>
              <a:ext uri="{FF2B5EF4-FFF2-40B4-BE49-F238E27FC236}">
                <a16:creationId xmlns:a16="http://schemas.microsoft.com/office/drawing/2014/main" id="{26439C8D-6C2F-46EA-A860-FA2C1BD05D5F}"/>
              </a:ext>
            </a:extLst>
          </p:cNvPr>
          <p:cNvSpPr>
            <a:spLocks noChangeArrowheads="1"/>
          </p:cNvSpPr>
          <p:nvPr/>
        </p:nvSpPr>
        <p:spPr bwMode="auto">
          <a:xfrm>
            <a:off x="723458" y="5965734"/>
            <a:ext cx="10745083" cy="484188"/>
          </a:xfrm>
          <a:prstGeom prst="roundRect">
            <a:avLst>
              <a:gd name="adj" fmla="val 16667"/>
            </a:avLst>
          </a:prstGeom>
          <a:solidFill>
            <a:srgbClr val="F2F2F2"/>
          </a:solidFill>
          <a:ln w="19050" algn="ctr">
            <a:solidFill>
              <a:srgbClr val="C00000"/>
            </a:solidFill>
            <a:prstDash val="dash"/>
            <a:round/>
            <a:headEnd/>
            <a:tailEnd type="none" w="med"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base" latinLnBrk="1" hangingPunct="1">
              <a:lnSpc>
                <a:spcPct val="100000"/>
              </a:lnSpc>
              <a:spcBef>
                <a:spcPct val="0"/>
              </a:spcBef>
              <a:spcAft>
                <a:spcPct val="0"/>
              </a:spcAft>
              <a:buClr>
                <a:srgbClr val="FF0000"/>
              </a:buClr>
              <a:buSzTx/>
              <a:buFontTx/>
              <a:buNone/>
              <a:tabLst/>
              <a:defRPr/>
            </a:pPr>
            <a:r>
              <a:rPr kumimoji="1"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ahoma" panose="020B0604030504040204" pitchFamily="34" charset="0"/>
              </a:rPr>
              <a:t>由“</a:t>
            </a:r>
            <a:r>
              <a:rPr kumimoji="1"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人工分析、归纳、总结攻击案例</a:t>
            </a:r>
            <a:r>
              <a:rPr kumimoji="1"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ahoma" panose="020B0604030504040204" pitchFamily="34" charset="0"/>
              </a:rPr>
              <a:t>”变为“</a:t>
            </a:r>
            <a:r>
              <a:rPr kumimoji="1"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机器自动分析、学习威胁模式</a:t>
            </a:r>
            <a:r>
              <a:rPr kumimoji="1"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ahoma" panose="020B0604030504040204" pitchFamily="34" charset="0"/>
              </a:rPr>
              <a:t>”</a:t>
            </a:r>
          </a:p>
        </p:txBody>
      </p:sp>
      <p:pic>
        <p:nvPicPr>
          <p:cNvPr id="2" name="图片 1">
            <a:extLst>
              <a:ext uri="{FF2B5EF4-FFF2-40B4-BE49-F238E27FC236}">
                <a16:creationId xmlns:a16="http://schemas.microsoft.com/office/drawing/2014/main" id="{F5D13FF4-B8FE-4AC6-B84D-7E20B993713D}"/>
              </a:ext>
            </a:extLst>
          </p:cNvPr>
          <p:cNvPicPr>
            <a:picLocks noChangeAspect="1"/>
          </p:cNvPicPr>
          <p:nvPr/>
        </p:nvPicPr>
        <p:blipFill>
          <a:blip r:embed="rId3"/>
          <a:stretch>
            <a:fillRect/>
          </a:stretch>
        </p:blipFill>
        <p:spPr>
          <a:xfrm>
            <a:off x="7469427" y="3357078"/>
            <a:ext cx="3562907" cy="2363741"/>
          </a:xfrm>
          <a:prstGeom prst="rect">
            <a:avLst/>
          </a:prstGeom>
        </p:spPr>
      </p:pic>
    </p:spTree>
    <p:extLst>
      <p:ext uri="{BB962C8B-B14F-4D97-AF65-F5344CB8AC3E}">
        <p14:creationId xmlns:p14="http://schemas.microsoft.com/office/powerpoint/2010/main" val="1626321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研究成果</a:t>
            </a:r>
            <a:r>
              <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a:t>
            </a:r>
            <a:r>
              <a:rPr kumimoji="0" lang="en-US" altLang="zh-CN" sz="28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溯源</a:t>
            </a:r>
            <a:endParaRPr kumimoji="0" lang="en-US" altLang="zh-CN"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00E1398-62A2-4142-BCA0-E927881AE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53" y="1665789"/>
            <a:ext cx="5357598" cy="314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8218D01D-17C9-4528-8B9C-D3334B52E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151" y="1843521"/>
            <a:ext cx="5005886" cy="2946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6DD7F633-0062-44EC-87F5-D669DCB586F8}"/>
              </a:ext>
            </a:extLst>
          </p:cNvPr>
          <p:cNvSpPr txBox="1"/>
          <p:nvPr/>
        </p:nvSpPr>
        <p:spPr>
          <a:xfrm>
            <a:off x="407988" y="4988621"/>
            <a:ext cx="5279748" cy="292388"/>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Fig 1(a). </a:t>
            </a:r>
            <a:r>
              <a:rPr kumimoji="0" lang="zh-CN" altLang="en-US"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没用使用任何防御机制的社交平台</a:t>
            </a:r>
          </a:p>
        </p:txBody>
      </p:sp>
      <p:sp>
        <p:nvSpPr>
          <p:cNvPr id="6" name="文本框 5">
            <a:extLst>
              <a:ext uri="{FF2B5EF4-FFF2-40B4-BE49-F238E27FC236}">
                <a16:creationId xmlns:a16="http://schemas.microsoft.com/office/drawing/2014/main" id="{B566C545-495B-426B-BFC5-653B9A4268DD}"/>
              </a:ext>
            </a:extLst>
          </p:cNvPr>
          <p:cNvSpPr txBox="1"/>
          <p:nvPr/>
        </p:nvSpPr>
        <p:spPr>
          <a:xfrm>
            <a:off x="6347392" y="4988621"/>
            <a:ext cx="5279748" cy="292388"/>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Fig 1(b). </a:t>
            </a:r>
            <a:r>
              <a:rPr kumimoji="0" lang="zh-CN" altLang="en-US"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使用</a:t>
            </a:r>
            <a:r>
              <a:rPr kumimoji="0" lang="en-US" altLang="zh-CN" sz="13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FakeTagger</a:t>
            </a:r>
            <a:r>
              <a:rPr kumimoji="0" lang="zh-CN" altLang="en-US"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进行社交平台的保护</a:t>
            </a:r>
          </a:p>
        </p:txBody>
      </p:sp>
      <p:sp>
        <p:nvSpPr>
          <p:cNvPr id="7" name="矩形 6">
            <a:extLst>
              <a:ext uri="{FF2B5EF4-FFF2-40B4-BE49-F238E27FC236}">
                <a16:creationId xmlns:a16="http://schemas.microsoft.com/office/drawing/2014/main" id="{023A9A89-BFA1-44CA-9CCE-52F8C99C4982}"/>
              </a:ext>
            </a:extLst>
          </p:cNvPr>
          <p:cNvSpPr/>
          <p:nvPr/>
        </p:nvSpPr>
        <p:spPr>
          <a:xfrm>
            <a:off x="569253" y="6058661"/>
            <a:ext cx="11057887" cy="307777"/>
          </a:xfrm>
          <a:prstGeom prst="rect">
            <a:avLst/>
          </a:prstGeom>
        </p:spPr>
        <p:txBody>
          <a:bodyPr wrap="square">
            <a:spAutoFit/>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Run Wang</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et al.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FakeTagger</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Robust Safeguards against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DeepFake</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Dissemination via Provenance Tracking.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ACM Multimedia 2021</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CCF-A</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922A2DDB-C3CD-482F-8A36-20FF3D3B96EA}"/>
              </a:ext>
            </a:extLst>
          </p:cNvPr>
          <p:cNvSpPr/>
          <p:nvPr/>
        </p:nvSpPr>
        <p:spPr>
          <a:xfrm>
            <a:off x="802546" y="5389151"/>
            <a:ext cx="10586908" cy="459741"/>
          </a:xfrm>
          <a:prstGeom prst="rect">
            <a:avLst/>
          </a:prstGeom>
          <a:solidFill>
            <a:schemeClr val="accent3">
              <a:lumMod val="75000"/>
            </a:schemeClr>
          </a:solidFill>
        </p:spPr>
        <p:txBody>
          <a:bodyPr wrap="square">
            <a:spAutoFit/>
          </a:bodyPr>
          <a:lstStyle/>
          <a:p>
            <a:pPr marL="0" marR="0" lvl="0" indent="0" algn="ctr" defTabSz="913765" rtl="0" eaLnBrk="1" fontAlgn="auto" latinLnBrk="0" hangingPunct="1">
              <a:lnSpc>
                <a:spcPct val="120000"/>
              </a:lnSpc>
              <a:spcBef>
                <a:spcPts val="0"/>
              </a:spcBef>
              <a:spcAft>
                <a:spcPts val="0"/>
              </a:spcAft>
              <a:buClrTx/>
              <a:buSzTx/>
              <a:buFontTx/>
              <a:buNone/>
              <a:tabLst/>
              <a:defRPr/>
            </a:pPr>
            <a:r>
              <a:rPr kumimoji="0" lang="zh-CN" altLang="en-US" sz="2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首次通过在图像中提前埋入标签达到可以溯源的目的</a:t>
            </a:r>
          </a:p>
        </p:txBody>
      </p:sp>
      <p:sp>
        <p:nvSpPr>
          <p:cNvPr id="9" name="文本占位符 1">
            <a:extLst>
              <a:ext uri="{FF2B5EF4-FFF2-40B4-BE49-F238E27FC236}">
                <a16:creationId xmlns:a16="http://schemas.microsoft.com/office/drawing/2014/main" id="{FEE8246D-811D-48E6-B71F-9C3143E30E38}"/>
              </a:ext>
            </a:extLst>
          </p:cNvPr>
          <p:cNvSpPr>
            <a:spLocks noGrp="1"/>
          </p:cNvSpPr>
          <p:nvPr>
            <p:ph type="body" idx="10"/>
          </p:nvPr>
        </p:nvSpPr>
        <p:spPr>
          <a:xfrm>
            <a:off x="396745" y="949930"/>
            <a:ext cx="11060213" cy="694694"/>
          </a:xfrm>
        </p:spPr>
        <p:txBody>
          <a:bodyPr/>
          <a:lstStyle/>
          <a:p>
            <a:pPr>
              <a:buFont typeface="Wingdings" panose="05000000000000000000" pitchFamily="2" charset="2"/>
              <a:buChar char="q"/>
            </a:pPr>
            <a:r>
              <a:rPr lang="zh-CN" altLang="en-US" sz="2200" b="1" dirty="0">
                <a:solidFill>
                  <a:schemeClr val="tx1"/>
                </a:solidFill>
                <a:cs typeface="+mn-cs"/>
              </a:rPr>
              <a:t>设计一种面向</a:t>
            </a:r>
            <a:r>
              <a:rPr lang="en-US" altLang="zh-CN" sz="2200" b="1" dirty="0" err="1">
                <a:solidFill>
                  <a:schemeClr val="tx1"/>
                </a:solidFill>
                <a:cs typeface="+mn-cs"/>
              </a:rPr>
              <a:t>DeepFake</a:t>
            </a:r>
            <a:r>
              <a:rPr lang="zh-CN" altLang="en-US" sz="2200" b="1" dirty="0">
                <a:solidFill>
                  <a:schemeClr val="tx1"/>
                </a:solidFill>
                <a:cs typeface="+mn-cs"/>
              </a:rPr>
              <a:t>的</a:t>
            </a:r>
            <a:r>
              <a:rPr lang="zh-CN" altLang="en-US" sz="2200" b="1" dirty="0">
                <a:solidFill>
                  <a:srgbClr val="C00000"/>
                </a:solidFill>
                <a:cs typeface="+mn-cs"/>
              </a:rPr>
              <a:t>溯源方法</a:t>
            </a:r>
            <a:r>
              <a:rPr lang="zh-CN" altLang="en-US" sz="2200" b="1" dirty="0">
                <a:solidFill>
                  <a:schemeClr val="tx1"/>
                </a:solidFill>
                <a:cs typeface="+mn-cs"/>
              </a:rPr>
              <a:t>，可以有效地追踪</a:t>
            </a:r>
            <a:r>
              <a:rPr lang="en-US" altLang="zh-CN" sz="2200" b="1" dirty="0" err="1">
                <a:solidFill>
                  <a:schemeClr val="tx1"/>
                </a:solidFill>
                <a:cs typeface="+mn-cs"/>
              </a:rPr>
              <a:t>DeepFake</a:t>
            </a:r>
            <a:r>
              <a:rPr lang="zh-CN" altLang="en-US" sz="2200" b="1" dirty="0">
                <a:solidFill>
                  <a:schemeClr val="tx1"/>
                </a:solidFill>
                <a:cs typeface="+mn-cs"/>
              </a:rPr>
              <a:t>的</a:t>
            </a:r>
            <a:r>
              <a:rPr lang="zh-CN" altLang="en-US" sz="2200" b="1" dirty="0">
                <a:solidFill>
                  <a:srgbClr val="C00000"/>
                </a:solidFill>
                <a:cs typeface="+mn-cs"/>
              </a:rPr>
              <a:t>真实输入</a:t>
            </a:r>
            <a:r>
              <a:rPr lang="zh-CN" altLang="en-US" sz="2200" b="1" dirty="0">
                <a:solidFill>
                  <a:schemeClr val="tx1"/>
                </a:solidFill>
                <a:cs typeface="+mn-cs"/>
              </a:rPr>
              <a:t>。</a:t>
            </a:r>
            <a:endParaRPr lang="en-US" altLang="zh-CN" sz="2200" b="1" dirty="0">
              <a:solidFill>
                <a:schemeClr val="tx1"/>
              </a:solidFill>
              <a:cs typeface="+mn-cs"/>
            </a:endParaRPr>
          </a:p>
        </p:txBody>
      </p:sp>
    </p:spTree>
    <p:extLst>
      <p:ext uri="{BB962C8B-B14F-4D97-AF65-F5344CB8AC3E}">
        <p14:creationId xmlns:p14="http://schemas.microsoft.com/office/powerpoint/2010/main" val="87203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研究方法及实验结果</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8DBB6C4-2B6C-4F64-989C-B6342CC99AA9}"/>
              </a:ext>
            </a:extLst>
          </p:cNvPr>
          <p:cNvPicPr>
            <a:picLocks noChangeAspect="1"/>
          </p:cNvPicPr>
          <p:nvPr/>
        </p:nvPicPr>
        <p:blipFill>
          <a:blip r:embed="rId3"/>
          <a:stretch>
            <a:fillRect/>
          </a:stretch>
        </p:blipFill>
        <p:spPr>
          <a:xfrm>
            <a:off x="183729" y="998119"/>
            <a:ext cx="6317722" cy="2566575"/>
          </a:xfrm>
          <a:prstGeom prst="rect">
            <a:avLst/>
          </a:prstGeom>
        </p:spPr>
      </p:pic>
      <p:pic>
        <p:nvPicPr>
          <p:cNvPr id="8" name="图片 7">
            <a:extLst>
              <a:ext uri="{FF2B5EF4-FFF2-40B4-BE49-F238E27FC236}">
                <a16:creationId xmlns:a16="http://schemas.microsoft.com/office/drawing/2014/main" id="{AC1B7258-5FCD-4A3E-8A8E-1D055885F485}"/>
              </a:ext>
            </a:extLst>
          </p:cNvPr>
          <p:cNvPicPr>
            <a:picLocks noChangeAspect="1"/>
          </p:cNvPicPr>
          <p:nvPr/>
        </p:nvPicPr>
        <p:blipFill>
          <a:blip r:embed="rId4"/>
          <a:stretch>
            <a:fillRect/>
          </a:stretch>
        </p:blipFill>
        <p:spPr>
          <a:xfrm>
            <a:off x="293335" y="4566597"/>
            <a:ext cx="2014530" cy="1840727"/>
          </a:xfrm>
          <a:prstGeom prst="rect">
            <a:avLst/>
          </a:prstGeom>
        </p:spPr>
      </p:pic>
      <p:pic>
        <p:nvPicPr>
          <p:cNvPr id="9" name="图片 8">
            <a:extLst>
              <a:ext uri="{FF2B5EF4-FFF2-40B4-BE49-F238E27FC236}">
                <a16:creationId xmlns:a16="http://schemas.microsoft.com/office/drawing/2014/main" id="{691759A2-09D1-4BFF-AC8B-9B89F5A0080A}"/>
              </a:ext>
            </a:extLst>
          </p:cNvPr>
          <p:cNvPicPr>
            <a:picLocks noChangeAspect="1"/>
          </p:cNvPicPr>
          <p:nvPr/>
        </p:nvPicPr>
        <p:blipFill>
          <a:blip r:embed="rId5"/>
          <a:stretch>
            <a:fillRect/>
          </a:stretch>
        </p:blipFill>
        <p:spPr>
          <a:xfrm>
            <a:off x="2607980" y="4567718"/>
            <a:ext cx="2068782" cy="1840727"/>
          </a:xfrm>
          <a:prstGeom prst="rect">
            <a:avLst/>
          </a:prstGeom>
        </p:spPr>
      </p:pic>
      <p:pic>
        <p:nvPicPr>
          <p:cNvPr id="10" name="图片 9">
            <a:extLst>
              <a:ext uri="{FF2B5EF4-FFF2-40B4-BE49-F238E27FC236}">
                <a16:creationId xmlns:a16="http://schemas.microsoft.com/office/drawing/2014/main" id="{4D4E63C8-3E9F-4970-90FE-6A761A00EA62}"/>
              </a:ext>
            </a:extLst>
          </p:cNvPr>
          <p:cNvPicPr>
            <a:picLocks noChangeAspect="1"/>
          </p:cNvPicPr>
          <p:nvPr/>
        </p:nvPicPr>
        <p:blipFill>
          <a:blip r:embed="rId6"/>
          <a:stretch>
            <a:fillRect/>
          </a:stretch>
        </p:blipFill>
        <p:spPr>
          <a:xfrm>
            <a:off x="5264591" y="4566597"/>
            <a:ext cx="2139188" cy="1841848"/>
          </a:xfrm>
          <a:prstGeom prst="rect">
            <a:avLst/>
          </a:prstGeom>
        </p:spPr>
      </p:pic>
      <p:pic>
        <p:nvPicPr>
          <p:cNvPr id="11" name="图片 10">
            <a:extLst>
              <a:ext uri="{FF2B5EF4-FFF2-40B4-BE49-F238E27FC236}">
                <a16:creationId xmlns:a16="http://schemas.microsoft.com/office/drawing/2014/main" id="{3DE3FA32-5EDE-4EFC-9A0D-B06EE2EF5C75}"/>
              </a:ext>
            </a:extLst>
          </p:cNvPr>
          <p:cNvPicPr>
            <a:picLocks noChangeAspect="1"/>
          </p:cNvPicPr>
          <p:nvPr/>
        </p:nvPicPr>
        <p:blipFill>
          <a:blip r:embed="rId7"/>
          <a:stretch>
            <a:fillRect/>
          </a:stretch>
        </p:blipFill>
        <p:spPr>
          <a:xfrm>
            <a:off x="7991608" y="4566597"/>
            <a:ext cx="2139189" cy="1930283"/>
          </a:xfrm>
          <a:prstGeom prst="rect">
            <a:avLst/>
          </a:prstGeom>
        </p:spPr>
      </p:pic>
      <p:sp>
        <p:nvSpPr>
          <p:cNvPr id="12" name="文本框 11">
            <a:extLst>
              <a:ext uri="{FF2B5EF4-FFF2-40B4-BE49-F238E27FC236}">
                <a16:creationId xmlns:a16="http://schemas.microsoft.com/office/drawing/2014/main" id="{8114EA81-EC4F-438A-87ED-93EFBECF1E45}"/>
              </a:ext>
            </a:extLst>
          </p:cNvPr>
          <p:cNvSpPr txBox="1"/>
          <p:nvPr/>
        </p:nvSpPr>
        <p:spPr>
          <a:xfrm>
            <a:off x="539905" y="6473255"/>
            <a:ext cx="1521389" cy="307777"/>
          </a:xfrm>
          <a:prstGeom prst="rect">
            <a:avLst/>
          </a:prstGeom>
          <a:solidFill>
            <a:srgbClr val="0066CC"/>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pPr marL="0" marR="0" lvl="0" indent="0" algn="ctr" defTabSz="913765" rtl="0" eaLnBrk="1" fontAlgn="auto" latinLnBrk="0" hangingPunct="1">
              <a:lnSpc>
                <a:spcPct val="100000"/>
              </a:lnSpc>
              <a:spcBef>
                <a:spcPts val="600"/>
              </a:spcBef>
              <a:spcAft>
                <a:spcPts val="80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Compression</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B1C24EDD-1EB6-4232-8B61-689C8DF1B4AD}"/>
              </a:ext>
            </a:extLst>
          </p:cNvPr>
          <p:cNvSpPr txBox="1"/>
          <p:nvPr/>
        </p:nvSpPr>
        <p:spPr>
          <a:xfrm>
            <a:off x="2881676" y="6458964"/>
            <a:ext cx="1521389" cy="307777"/>
          </a:xfrm>
          <a:prstGeom prst="rect">
            <a:avLst/>
          </a:prstGeom>
          <a:solidFill>
            <a:srgbClr val="0066CC"/>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pPr marL="0" marR="0" lvl="0" indent="0" algn="ctr" defTabSz="913765" rtl="0" eaLnBrk="1" fontAlgn="auto" latinLnBrk="0" hangingPunct="1">
              <a:lnSpc>
                <a:spcPct val="100000"/>
              </a:lnSpc>
              <a:spcBef>
                <a:spcPts val="600"/>
              </a:spcBef>
              <a:spcAft>
                <a:spcPts val="80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Gaussian Blur</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429A5E9C-650C-4AC5-81CE-39EE72CCCDF0}"/>
              </a:ext>
            </a:extLst>
          </p:cNvPr>
          <p:cNvSpPr txBox="1"/>
          <p:nvPr/>
        </p:nvSpPr>
        <p:spPr>
          <a:xfrm>
            <a:off x="5683061" y="6479320"/>
            <a:ext cx="1521389" cy="307777"/>
          </a:xfrm>
          <a:prstGeom prst="rect">
            <a:avLst/>
          </a:prstGeom>
          <a:solidFill>
            <a:srgbClr val="0066CC"/>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pPr marL="0" marR="0" lvl="0" indent="0" algn="ctr" defTabSz="913765" rtl="0" eaLnBrk="1" fontAlgn="auto" latinLnBrk="0" hangingPunct="1">
              <a:lnSpc>
                <a:spcPct val="100000"/>
              </a:lnSpc>
              <a:spcBef>
                <a:spcPts val="600"/>
              </a:spcBef>
              <a:spcAft>
                <a:spcPts val="80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Resizing</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409E1726-818C-4453-B341-7C666889D252}"/>
              </a:ext>
            </a:extLst>
          </p:cNvPr>
          <p:cNvSpPr txBox="1"/>
          <p:nvPr/>
        </p:nvSpPr>
        <p:spPr>
          <a:xfrm>
            <a:off x="8484446" y="6488644"/>
            <a:ext cx="1521389" cy="292388"/>
          </a:xfrm>
          <a:prstGeom prst="rect">
            <a:avLst/>
          </a:prstGeom>
          <a:solidFill>
            <a:srgbClr val="0066CC"/>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pPr marL="0" marR="0" lvl="0" indent="0" algn="ctr" defTabSz="913765" rtl="0" eaLnBrk="1" fontAlgn="auto" latinLnBrk="0" hangingPunct="1">
              <a:lnSpc>
                <a:spcPct val="100000"/>
              </a:lnSpc>
              <a:spcBef>
                <a:spcPts val="600"/>
              </a:spcBef>
              <a:spcAft>
                <a:spcPts val="800"/>
              </a:spcAft>
              <a:buClrTx/>
              <a:buSzTx/>
              <a:buFontTx/>
              <a:buNone/>
              <a:tabLst/>
              <a:defRPr/>
            </a:pPr>
            <a:r>
              <a:rPr kumimoji="0" lang="en-US" altLang="zh-CN" sz="13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Gaussian Noise</a:t>
            </a:r>
            <a:endParaRPr kumimoji="0" lang="zh-CN" altLang="en-US" sz="13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2DF4D688-A871-4F5B-9D0A-1743D00FA642}"/>
              </a:ext>
            </a:extLst>
          </p:cNvPr>
          <p:cNvSpPr txBox="1"/>
          <p:nvPr/>
        </p:nvSpPr>
        <p:spPr>
          <a:xfrm>
            <a:off x="1582151" y="3686641"/>
            <a:ext cx="3796654" cy="307777"/>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Fig 1. The framework of </a:t>
            </a: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FakeTagger</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191B3207-5E5E-4FB8-9332-F5603899C7BF}"/>
              </a:ext>
            </a:extLst>
          </p:cNvPr>
          <p:cNvPicPr>
            <a:picLocks noChangeAspect="1"/>
          </p:cNvPicPr>
          <p:nvPr/>
        </p:nvPicPr>
        <p:blipFill>
          <a:blip r:embed="rId8"/>
          <a:stretch>
            <a:fillRect/>
          </a:stretch>
        </p:blipFill>
        <p:spPr>
          <a:xfrm>
            <a:off x="7285126" y="1008404"/>
            <a:ext cx="3933975" cy="1139131"/>
          </a:xfrm>
          <a:prstGeom prst="rect">
            <a:avLst/>
          </a:prstGeom>
        </p:spPr>
      </p:pic>
      <p:pic>
        <p:nvPicPr>
          <p:cNvPr id="18" name="图片 17">
            <a:extLst>
              <a:ext uri="{FF2B5EF4-FFF2-40B4-BE49-F238E27FC236}">
                <a16:creationId xmlns:a16="http://schemas.microsoft.com/office/drawing/2014/main" id="{F34FC881-030D-4B93-87C6-FFCD73BEAC55}"/>
              </a:ext>
            </a:extLst>
          </p:cNvPr>
          <p:cNvPicPr>
            <a:picLocks noChangeAspect="1"/>
          </p:cNvPicPr>
          <p:nvPr/>
        </p:nvPicPr>
        <p:blipFill>
          <a:blip r:embed="rId9"/>
          <a:stretch>
            <a:fillRect/>
          </a:stretch>
        </p:blipFill>
        <p:spPr>
          <a:xfrm>
            <a:off x="7305525" y="2168957"/>
            <a:ext cx="3933975" cy="1101513"/>
          </a:xfrm>
          <a:prstGeom prst="rect">
            <a:avLst/>
          </a:prstGeom>
        </p:spPr>
      </p:pic>
      <p:pic>
        <p:nvPicPr>
          <p:cNvPr id="19" name="图片 18">
            <a:extLst>
              <a:ext uri="{FF2B5EF4-FFF2-40B4-BE49-F238E27FC236}">
                <a16:creationId xmlns:a16="http://schemas.microsoft.com/office/drawing/2014/main" id="{EAB4E8E1-3B0A-407F-A5C1-C2B8ADCFB6DA}"/>
              </a:ext>
            </a:extLst>
          </p:cNvPr>
          <p:cNvPicPr>
            <a:picLocks noChangeAspect="1"/>
          </p:cNvPicPr>
          <p:nvPr/>
        </p:nvPicPr>
        <p:blipFill>
          <a:blip r:embed="rId10"/>
          <a:stretch>
            <a:fillRect/>
          </a:stretch>
        </p:blipFill>
        <p:spPr>
          <a:xfrm>
            <a:off x="7170231" y="3428338"/>
            <a:ext cx="4736020" cy="1018981"/>
          </a:xfrm>
          <a:prstGeom prst="rect">
            <a:avLst/>
          </a:prstGeom>
        </p:spPr>
      </p:pic>
      <p:sp>
        <p:nvSpPr>
          <p:cNvPr id="20" name="矩形 19">
            <a:extLst>
              <a:ext uri="{FF2B5EF4-FFF2-40B4-BE49-F238E27FC236}">
                <a16:creationId xmlns:a16="http://schemas.microsoft.com/office/drawing/2014/main" id="{776994C6-0402-491B-A812-6BC1729516B5}"/>
              </a:ext>
            </a:extLst>
          </p:cNvPr>
          <p:cNvSpPr/>
          <p:nvPr/>
        </p:nvSpPr>
        <p:spPr>
          <a:xfrm>
            <a:off x="7204451" y="993523"/>
            <a:ext cx="4298336" cy="2324935"/>
          </a:xfrm>
          <a:prstGeom prst="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1" name="文本框 20">
            <a:extLst>
              <a:ext uri="{FF2B5EF4-FFF2-40B4-BE49-F238E27FC236}">
                <a16:creationId xmlns:a16="http://schemas.microsoft.com/office/drawing/2014/main" id="{C2955144-FFD7-4721-9572-265793D12AC3}"/>
              </a:ext>
            </a:extLst>
          </p:cNvPr>
          <p:cNvSpPr txBox="1"/>
          <p:nvPr/>
        </p:nvSpPr>
        <p:spPr>
          <a:xfrm rot="16200000">
            <a:off x="6204996" y="1923670"/>
            <a:ext cx="1254334" cy="338554"/>
          </a:xfrm>
          <a:prstGeom prst="rect">
            <a:avLst/>
          </a:prstGeom>
          <a:solidFill>
            <a:schemeClr val="bg1">
              <a:lumMod val="75000"/>
            </a:schemeClr>
          </a:solidFill>
          <a:ln w="12700">
            <a:noFill/>
          </a:ln>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White-bo</a:t>
            </a:r>
            <a:r>
              <a:rPr kumimoji="0" lang="en-US" altLang="zh-CN" sz="14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x</a:t>
            </a:r>
            <a:endParaRPr kumimoji="0" lang="zh-CN" altLang="en-US" sz="14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p:txBody>
      </p:sp>
      <p:sp>
        <p:nvSpPr>
          <p:cNvPr id="22" name="文本框 21">
            <a:extLst>
              <a:ext uri="{FF2B5EF4-FFF2-40B4-BE49-F238E27FC236}">
                <a16:creationId xmlns:a16="http://schemas.microsoft.com/office/drawing/2014/main" id="{7D604587-2015-4FCE-94D1-A1860062D6CE}"/>
              </a:ext>
            </a:extLst>
          </p:cNvPr>
          <p:cNvSpPr txBox="1"/>
          <p:nvPr/>
        </p:nvSpPr>
        <p:spPr>
          <a:xfrm rot="16200000">
            <a:off x="6293865" y="3726444"/>
            <a:ext cx="1083951" cy="338554"/>
          </a:xfrm>
          <a:prstGeom prst="rect">
            <a:avLst/>
          </a:prstGeom>
          <a:solidFill>
            <a:schemeClr val="bg1">
              <a:lumMod val="75000"/>
            </a:schemeClr>
          </a:solidFill>
          <a:ln w="12700">
            <a:noFill/>
          </a:ln>
        </p:spPr>
        <p:txBody>
          <a:bodyPr wrap="non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Black-box</a:t>
            </a:r>
            <a:endParaRPr kumimoji="0" lang="zh-CN" altLang="en-US" sz="1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639310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研究成果</a:t>
            </a:r>
            <a:r>
              <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a:t>
            </a:r>
            <a:r>
              <a:rPr kumimoji="0" lang="en-US" altLang="zh-CN" sz="2800" b="1" i="0" u="none" strike="noStrike" kern="1200" cap="none" spc="0" normalizeH="0" baseline="0" noProof="0" dirty="0" err="1">
                <a:ln>
                  <a:noFill/>
                </a:ln>
                <a:solidFill>
                  <a:srgbClr val="005BBB"/>
                </a:solidFill>
                <a:effectLst/>
                <a:uLnTx/>
                <a:uFillTx/>
                <a:latin typeface="微软雅黑" panose="020B0503020204020204" pitchFamily="34" charset="-122"/>
                <a:ea typeface="微软雅黑" panose="020B0503020204020204" pitchFamily="34" charset="-122"/>
              </a:rPr>
              <a:t>DeepFake</a:t>
            </a: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合成与篡改阻断</a:t>
            </a:r>
            <a:endParaRPr kumimoji="0" lang="en-US" altLang="zh-CN"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848FD258-93FB-478B-BFD0-7A2FF573B466}"/>
              </a:ext>
            </a:extLst>
          </p:cNvPr>
          <p:cNvPicPr>
            <a:picLocks noChangeAspect="1"/>
          </p:cNvPicPr>
          <p:nvPr/>
        </p:nvPicPr>
        <p:blipFill>
          <a:blip r:embed="rId3"/>
          <a:stretch>
            <a:fillRect/>
          </a:stretch>
        </p:blipFill>
        <p:spPr>
          <a:xfrm>
            <a:off x="784807" y="2226484"/>
            <a:ext cx="10322217" cy="3113966"/>
          </a:xfrm>
          <a:prstGeom prst="rect">
            <a:avLst/>
          </a:prstGeom>
        </p:spPr>
      </p:pic>
      <p:sp>
        <p:nvSpPr>
          <p:cNvPr id="4" name="文本占位符 1">
            <a:extLst>
              <a:ext uri="{FF2B5EF4-FFF2-40B4-BE49-F238E27FC236}">
                <a16:creationId xmlns:a16="http://schemas.microsoft.com/office/drawing/2014/main" id="{EA098F88-835B-459A-8210-AB3E85472FF3}"/>
              </a:ext>
            </a:extLst>
          </p:cNvPr>
          <p:cNvSpPr>
            <a:spLocks noGrp="1"/>
          </p:cNvSpPr>
          <p:nvPr>
            <p:ph type="body" idx="10"/>
          </p:nvPr>
        </p:nvSpPr>
        <p:spPr>
          <a:xfrm>
            <a:off x="432469" y="1033702"/>
            <a:ext cx="11060213" cy="1037580"/>
          </a:xfrm>
        </p:spPr>
        <p:txBody>
          <a:bodyPr/>
          <a:lstStyle/>
          <a:p>
            <a:pPr>
              <a:buFont typeface="Wingdings" panose="05000000000000000000" pitchFamily="2" charset="2"/>
              <a:buChar char="q"/>
            </a:pPr>
            <a:r>
              <a:rPr lang="zh-CN" altLang="en-US" sz="2200" b="1" dirty="0">
                <a:solidFill>
                  <a:schemeClr val="tx1"/>
                </a:solidFill>
                <a:cs typeface="+mn-cs"/>
              </a:rPr>
              <a:t>从</a:t>
            </a:r>
            <a:r>
              <a:rPr lang="zh-CN" altLang="en-US" sz="2200" b="1" dirty="0">
                <a:solidFill>
                  <a:srgbClr val="C00000"/>
                </a:solidFill>
                <a:cs typeface="+mn-cs"/>
              </a:rPr>
              <a:t>主动防御的角度</a:t>
            </a:r>
            <a:r>
              <a:rPr lang="zh-CN" altLang="en-US" sz="2200" b="1" dirty="0">
                <a:solidFill>
                  <a:schemeClr val="tx1"/>
                </a:solidFill>
                <a:cs typeface="+mn-cs"/>
              </a:rPr>
              <a:t>来阻断</a:t>
            </a:r>
            <a:r>
              <a:rPr lang="en-US" altLang="zh-CN" sz="2200" b="1" dirty="0" err="1">
                <a:solidFill>
                  <a:schemeClr val="tx1"/>
                </a:solidFill>
                <a:cs typeface="+mn-cs"/>
              </a:rPr>
              <a:t>DeepFake</a:t>
            </a:r>
            <a:r>
              <a:rPr lang="zh-CN" altLang="en-US" sz="2200" b="1" dirty="0">
                <a:solidFill>
                  <a:schemeClr val="tx1"/>
                </a:solidFill>
                <a:cs typeface="+mn-cs"/>
              </a:rPr>
              <a:t>合成与篡改的过程，通过在正常的输入中添加</a:t>
            </a:r>
            <a:r>
              <a:rPr lang="zh-CN" altLang="en-US" sz="2200" b="1" dirty="0">
                <a:solidFill>
                  <a:srgbClr val="C00000"/>
                </a:solidFill>
                <a:cs typeface="+mn-cs"/>
              </a:rPr>
              <a:t>对抗性扰动</a:t>
            </a:r>
            <a:r>
              <a:rPr lang="zh-CN" altLang="en-US" sz="2200" b="1" dirty="0">
                <a:solidFill>
                  <a:schemeClr val="tx1"/>
                </a:solidFill>
                <a:cs typeface="+mn-cs"/>
              </a:rPr>
              <a:t>达到</a:t>
            </a:r>
            <a:r>
              <a:rPr lang="zh-CN" altLang="en-US" sz="2200" b="1" dirty="0">
                <a:solidFill>
                  <a:srgbClr val="C00000"/>
                </a:solidFill>
                <a:cs typeface="+mn-cs"/>
              </a:rPr>
              <a:t>破坏图片合成</a:t>
            </a:r>
            <a:r>
              <a:rPr lang="zh-CN" altLang="en-US" sz="2200" b="1" dirty="0">
                <a:solidFill>
                  <a:schemeClr val="tx1"/>
                </a:solidFill>
                <a:cs typeface="+mn-cs"/>
              </a:rPr>
              <a:t>的目的。</a:t>
            </a:r>
            <a:endParaRPr lang="en-US" altLang="zh-CN" sz="2200" b="1" dirty="0">
              <a:solidFill>
                <a:schemeClr val="tx1"/>
              </a:solidFill>
              <a:cs typeface="+mn-cs"/>
            </a:endParaRPr>
          </a:p>
        </p:txBody>
      </p:sp>
      <p:sp>
        <p:nvSpPr>
          <p:cNvPr id="5" name="圆角矩形 6">
            <a:extLst>
              <a:ext uri="{FF2B5EF4-FFF2-40B4-BE49-F238E27FC236}">
                <a16:creationId xmlns:a16="http://schemas.microsoft.com/office/drawing/2014/main" id="{1539D50B-1A44-4D5F-840C-14A1D4ED5F54}"/>
              </a:ext>
            </a:extLst>
          </p:cNvPr>
          <p:cNvSpPr>
            <a:spLocks noChangeArrowheads="1"/>
          </p:cNvSpPr>
          <p:nvPr/>
        </p:nvSpPr>
        <p:spPr bwMode="auto">
          <a:xfrm>
            <a:off x="784807" y="5824298"/>
            <a:ext cx="10489997" cy="484188"/>
          </a:xfrm>
          <a:prstGeom prst="roundRect">
            <a:avLst>
              <a:gd name="adj" fmla="val 16667"/>
            </a:avLst>
          </a:prstGeom>
          <a:solidFill>
            <a:srgbClr val="F2F2F2"/>
          </a:solidFill>
          <a:ln w="19050" algn="ctr">
            <a:solidFill>
              <a:srgbClr val="C00000"/>
            </a:solidFill>
            <a:prstDash val="dash"/>
            <a:round/>
            <a:headEnd/>
            <a:tailEnd type="none" w="med"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base" latinLnBrk="1" hangingPunct="1">
              <a:lnSpc>
                <a:spcPct val="100000"/>
              </a:lnSpc>
              <a:spcBef>
                <a:spcPct val="0"/>
              </a:spcBef>
              <a:spcAft>
                <a:spcPct val="0"/>
              </a:spcAft>
              <a:buClr>
                <a:srgbClr val="FF0000"/>
              </a:buClr>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如何可以提前阻断</a:t>
            </a:r>
            <a:r>
              <a:rPr kumimoji="1" lang="en-US" altLang="zh-CN" sz="2400" b="1"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DeepFake</a:t>
            </a:r>
            <a:r>
              <a:rPr kumimoji="1"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的合成？例如生成面目全非的图像</a:t>
            </a:r>
          </a:p>
        </p:txBody>
      </p:sp>
    </p:spTree>
    <p:extLst>
      <p:ext uri="{BB962C8B-B14F-4D97-AF65-F5344CB8AC3E}">
        <p14:creationId xmlns:p14="http://schemas.microsoft.com/office/powerpoint/2010/main" val="557955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研究方法框架</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23A9A89-BFA1-44CA-9CCE-52F8C99C4982}"/>
              </a:ext>
            </a:extLst>
          </p:cNvPr>
          <p:cNvSpPr/>
          <p:nvPr/>
        </p:nvSpPr>
        <p:spPr>
          <a:xfrm>
            <a:off x="669034" y="6179566"/>
            <a:ext cx="10151589" cy="523220"/>
          </a:xfrm>
          <a:prstGeom prst="rect">
            <a:avLst/>
          </a:prstGeom>
        </p:spPr>
        <p:txBody>
          <a:bodyPr wrap="square">
            <a:spAutoFit/>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Run Wang</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et al. Anti-Forgery: Towards a Stealthy and Robust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DeepFake</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Disruption Attack via Adversarial Perceptual-aware Perturbations. </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IJCAI 2022</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CCF-A</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922A2DDB-C3CD-482F-8A36-20FF3D3B96EA}"/>
              </a:ext>
            </a:extLst>
          </p:cNvPr>
          <p:cNvSpPr/>
          <p:nvPr/>
        </p:nvSpPr>
        <p:spPr>
          <a:xfrm>
            <a:off x="802546" y="5488971"/>
            <a:ext cx="10586908" cy="464166"/>
          </a:xfrm>
          <a:prstGeom prst="rect">
            <a:avLst/>
          </a:prstGeom>
          <a:solidFill>
            <a:schemeClr val="accent3">
              <a:lumMod val="75000"/>
            </a:schemeClr>
          </a:solidFill>
        </p:spPr>
        <p:txBody>
          <a:bodyPr wrap="square">
            <a:spAutoFit/>
          </a:bodyPr>
          <a:lstStyle/>
          <a:p>
            <a:pPr marL="0" marR="0" lvl="0" indent="0" algn="ctr" defTabSz="913765" rtl="0" eaLnBrk="1" fontAlgn="auto" latinLnBrk="0" hangingPunct="1">
              <a:lnSpc>
                <a:spcPct val="120000"/>
              </a:lnSpc>
              <a:spcBef>
                <a:spcPts val="0"/>
              </a:spcBef>
              <a:spcAft>
                <a:spcPts val="0"/>
              </a:spcAft>
              <a:buClrTx/>
              <a:buSzTx/>
              <a:buFontTx/>
              <a:buNone/>
              <a:tabLst/>
              <a:defRPr/>
            </a:pPr>
            <a:r>
              <a:rPr kumimoji="0" lang="zh-CN" altLang="en-US" sz="2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研究一种可以抵御图像重构的</a:t>
            </a:r>
            <a:r>
              <a:rPr kumimoji="0" lang="en-US" altLang="zh-CN" sz="22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DeepFake</a:t>
            </a:r>
            <a:r>
              <a:rPr kumimoji="0" lang="zh-CN" altLang="en-US" sz="2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合成阻断方法</a:t>
            </a:r>
          </a:p>
        </p:txBody>
      </p:sp>
      <p:pic>
        <p:nvPicPr>
          <p:cNvPr id="10" name="图片 9">
            <a:extLst>
              <a:ext uri="{FF2B5EF4-FFF2-40B4-BE49-F238E27FC236}">
                <a16:creationId xmlns:a16="http://schemas.microsoft.com/office/drawing/2014/main" id="{3130C325-D6D0-4409-B02B-98EB483E7FB8}"/>
              </a:ext>
            </a:extLst>
          </p:cNvPr>
          <p:cNvPicPr>
            <a:picLocks noChangeAspect="1"/>
          </p:cNvPicPr>
          <p:nvPr/>
        </p:nvPicPr>
        <p:blipFill>
          <a:blip r:embed="rId3"/>
          <a:stretch>
            <a:fillRect/>
          </a:stretch>
        </p:blipFill>
        <p:spPr>
          <a:xfrm>
            <a:off x="802545" y="2167081"/>
            <a:ext cx="10366807" cy="3147214"/>
          </a:xfrm>
          <a:prstGeom prst="rect">
            <a:avLst/>
          </a:prstGeom>
        </p:spPr>
      </p:pic>
      <p:sp>
        <p:nvSpPr>
          <p:cNvPr id="6" name="文本占位符 1">
            <a:extLst>
              <a:ext uri="{FF2B5EF4-FFF2-40B4-BE49-F238E27FC236}">
                <a16:creationId xmlns:a16="http://schemas.microsoft.com/office/drawing/2014/main" id="{5E35C1AB-FE80-48D9-A394-CCAA335A8333}"/>
              </a:ext>
            </a:extLst>
          </p:cNvPr>
          <p:cNvSpPr>
            <a:spLocks noGrp="1"/>
          </p:cNvSpPr>
          <p:nvPr>
            <p:ph type="body" idx="10"/>
          </p:nvPr>
        </p:nvSpPr>
        <p:spPr>
          <a:xfrm>
            <a:off x="432469" y="1033702"/>
            <a:ext cx="11060213" cy="1037580"/>
          </a:xfrm>
        </p:spPr>
        <p:txBody>
          <a:bodyPr/>
          <a:lstStyle/>
          <a:p>
            <a:pPr>
              <a:buFont typeface="Wingdings" panose="05000000000000000000" pitchFamily="2" charset="2"/>
              <a:buChar char="q"/>
            </a:pPr>
            <a:r>
              <a:rPr lang="zh-CN" altLang="en-US" sz="2200" b="1" dirty="0">
                <a:solidFill>
                  <a:schemeClr val="tx1"/>
                </a:solidFill>
                <a:cs typeface="+mn-cs"/>
              </a:rPr>
              <a:t>设计一种基于</a:t>
            </a:r>
            <a:r>
              <a:rPr lang="en-US" altLang="zh-CN" sz="2200" b="1" dirty="0">
                <a:solidFill>
                  <a:srgbClr val="C00000"/>
                </a:solidFill>
                <a:cs typeface="+mn-cs"/>
              </a:rPr>
              <a:t>LAB</a:t>
            </a:r>
            <a:r>
              <a:rPr lang="zh-CN" altLang="en-US" sz="2200" b="1" dirty="0">
                <a:solidFill>
                  <a:srgbClr val="C00000"/>
                </a:solidFill>
                <a:cs typeface="+mn-cs"/>
              </a:rPr>
              <a:t>空间</a:t>
            </a:r>
            <a:r>
              <a:rPr lang="zh-CN" altLang="en-US" sz="2200" b="1" dirty="0">
                <a:solidFill>
                  <a:schemeClr val="tx1"/>
                </a:solidFill>
                <a:cs typeface="+mn-cs"/>
              </a:rPr>
              <a:t>的对抗性扰动生成方法，可以抵御</a:t>
            </a:r>
            <a:r>
              <a:rPr lang="zh-CN" altLang="en-US" sz="2200" b="1" dirty="0">
                <a:solidFill>
                  <a:srgbClr val="C00000"/>
                </a:solidFill>
                <a:cs typeface="+mn-cs"/>
              </a:rPr>
              <a:t>三种常见类型的</a:t>
            </a:r>
            <a:r>
              <a:rPr lang="en-US" altLang="zh-CN" sz="2200" b="1" dirty="0" err="1">
                <a:solidFill>
                  <a:srgbClr val="C00000"/>
                </a:solidFill>
                <a:cs typeface="+mn-cs"/>
              </a:rPr>
              <a:t>DeepFake</a:t>
            </a:r>
            <a:r>
              <a:rPr lang="zh-CN" altLang="en-US" sz="2200" b="1" dirty="0">
                <a:solidFill>
                  <a:schemeClr val="tx1"/>
                </a:solidFill>
                <a:cs typeface="+mn-cs"/>
              </a:rPr>
              <a:t>合成与篡改，有效地保护用户的隐私。</a:t>
            </a:r>
            <a:endParaRPr lang="en-US" altLang="zh-CN" sz="2200" b="1" dirty="0">
              <a:solidFill>
                <a:schemeClr val="tx1"/>
              </a:solidFill>
              <a:cs typeface="+mn-cs"/>
            </a:endParaRPr>
          </a:p>
        </p:txBody>
      </p:sp>
    </p:spTree>
    <p:extLst>
      <p:ext uri="{BB962C8B-B14F-4D97-AF65-F5344CB8AC3E}">
        <p14:creationId xmlns:p14="http://schemas.microsoft.com/office/powerpoint/2010/main" val="3297314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研究方法及实验结果</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B059996-D449-41BB-BDC1-16D944951B48}"/>
              </a:ext>
            </a:extLst>
          </p:cNvPr>
          <p:cNvPicPr>
            <a:picLocks noChangeAspect="1"/>
          </p:cNvPicPr>
          <p:nvPr/>
        </p:nvPicPr>
        <p:blipFill>
          <a:blip r:embed="rId3"/>
          <a:stretch>
            <a:fillRect/>
          </a:stretch>
        </p:blipFill>
        <p:spPr>
          <a:xfrm>
            <a:off x="5352758" y="2008103"/>
            <a:ext cx="6756457" cy="3112386"/>
          </a:xfrm>
          <a:prstGeom prst="rect">
            <a:avLst/>
          </a:prstGeom>
        </p:spPr>
      </p:pic>
      <p:sp>
        <p:nvSpPr>
          <p:cNvPr id="9" name="矩形 8">
            <a:extLst>
              <a:ext uri="{FF2B5EF4-FFF2-40B4-BE49-F238E27FC236}">
                <a16:creationId xmlns:a16="http://schemas.microsoft.com/office/drawing/2014/main" id="{398058D1-06BE-42C0-A3EA-203FD9F3C1A3}"/>
              </a:ext>
            </a:extLst>
          </p:cNvPr>
          <p:cNvSpPr/>
          <p:nvPr/>
        </p:nvSpPr>
        <p:spPr>
          <a:xfrm>
            <a:off x="108597" y="5195547"/>
            <a:ext cx="11619211" cy="826445"/>
          </a:xfrm>
          <a:prstGeom prst="rect">
            <a:avLst/>
          </a:prstGeom>
        </p:spPr>
        <p:txBody>
          <a:bodyPr wrap="square">
            <a:spAutoFit/>
          </a:bodyPr>
          <a:lstStyle/>
          <a:p>
            <a:pPr marL="800100" marR="0" lvl="1" indent="-342900" algn="just" defTabSz="914400" rtl="0" eaLnBrk="1" fontAlgn="auto" latinLnBrk="0" hangingPunct="1">
              <a:lnSpc>
                <a:spcPct val="125000"/>
              </a:lnSpc>
              <a:spcBef>
                <a:spcPts val="1200"/>
              </a:spcBef>
              <a:spcAft>
                <a:spcPts val="4800"/>
              </a:spcAft>
              <a:buClr>
                <a:srgbClr val="005BBB"/>
              </a:buClr>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研究发现现有基于对抗扰动的方法并不鲁棒，可以通过简单的图像重构的方法即可绕过</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，给</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DeepFake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的主动防御带来了巨大的挑战。</a:t>
            </a:r>
          </a:p>
        </p:txBody>
      </p:sp>
      <p:sp>
        <p:nvSpPr>
          <p:cNvPr id="10" name="矩形 9">
            <a:extLst>
              <a:ext uri="{FF2B5EF4-FFF2-40B4-BE49-F238E27FC236}">
                <a16:creationId xmlns:a16="http://schemas.microsoft.com/office/drawing/2014/main" id="{5B39BF7A-F64E-4300-8FFE-7CABCC56F17F}"/>
              </a:ext>
            </a:extLst>
          </p:cNvPr>
          <p:cNvSpPr/>
          <p:nvPr/>
        </p:nvSpPr>
        <p:spPr>
          <a:xfrm>
            <a:off x="475292" y="6097050"/>
            <a:ext cx="10462480" cy="523220"/>
          </a:xfrm>
          <a:prstGeom prst="rect">
            <a:avLst/>
          </a:prstGeom>
        </p:spPr>
        <p:txBody>
          <a:bodyPr wrap="square">
            <a:spAutoFit/>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Chen Z,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Xie</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L, Pang S, et al.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MagDR</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Mask-guided detection and reconstruction for defending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deepfakes</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[C]//Proceedings of the IEEE/CVF Conference on Computer Vision and Pattern Recognition. 2021: 9014-9023.</a:t>
            </a:r>
          </a:p>
        </p:txBody>
      </p:sp>
      <p:pic>
        <p:nvPicPr>
          <p:cNvPr id="1026" name="Picture 2" descr="preload">
            <a:extLst>
              <a:ext uri="{FF2B5EF4-FFF2-40B4-BE49-F238E27FC236}">
                <a16:creationId xmlns:a16="http://schemas.microsoft.com/office/drawing/2014/main" id="{36A23ECD-D32B-47E0-9A4E-C290E93692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 b="13786"/>
          <a:stretch/>
        </p:blipFill>
        <p:spPr bwMode="auto">
          <a:xfrm>
            <a:off x="278223" y="1983347"/>
            <a:ext cx="4948699" cy="30963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EAC96A0-30C6-484C-BA38-D8A2EFF3F19D}"/>
              </a:ext>
            </a:extLst>
          </p:cNvPr>
          <p:cNvPicPr>
            <a:picLocks noChangeAspect="1"/>
          </p:cNvPicPr>
          <p:nvPr/>
        </p:nvPicPr>
        <p:blipFill>
          <a:blip r:embed="rId5"/>
          <a:stretch>
            <a:fillRect/>
          </a:stretch>
        </p:blipFill>
        <p:spPr>
          <a:xfrm>
            <a:off x="404059" y="896083"/>
            <a:ext cx="8978919" cy="1009701"/>
          </a:xfrm>
          <a:prstGeom prst="rect">
            <a:avLst/>
          </a:prstGeom>
        </p:spPr>
      </p:pic>
    </p:spTree>
    <p:extLst>
      <p:ext uri="{BB962C8B-B14F-4D97-AF65-F5344CB8AC3E}">
        <p14:creationId xmlns:p14="http://schemas.microsoft.com/office/powerpoint/2010/main" val="4258617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研究方法及实验结果</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B39BF7A-F64E-4300-8FFE-7CABCC56F17F}"/>
              </a:ext>
            </a:extLst>
          </p:cNvPr>
          <p:cNvSpPr/>
          <p:nvPr/>
        </p:nvSpPr>
        <p:spPr>
          <a:xfrm>
            <a:off x="351428" y="6148614"/>
            <a:ext cx="10151589" cy="523220"/>
          </a:xfrm>
          <a:prstGeom prst="rect">
            <a:avLst/>
          </a:prstGeom>
        </p:spPr>
        <p:txBody>
          <a:bodyPr wrap="square">
            <a:spAutoFit/>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Shamsabadi</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 S, Sanchez-</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Matilla</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R, Cavallaro A.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Colorfool</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Semantic adversarial colorization[C]//Proceedings of the IEEE/CVF Conference on Computer Vision and Pattern Recognition. 2020: 1151-1160.</a:t>
            </a:r>
          </a:p>
        </p:txBody>
      </p:sp>
      <p:sp>
        <p:nvSpPr>
          <p:cNvPr id="6" name="文本框 5">
            <a:extLst>
              <a:ext uri="{FF2B5EF4-FFF2-40B4-BE49-F238E27FC236}">
                <a16:creationId xmlns:a16="http://schemas.microsoft.com/office/drawing/2014/main" id="{DDAE5519-D5BB-42F7-8481-BB86EF4100A1}"/>
              </a:ext>
            </a:extLst>
          </p:cNvPr>
          <p:cNvSpPr txBox="1"/>
          <p:nvPr/>
        </p:nvSpPr>
        <p:spPr>
          <a:xfrm>
            <a:off x="909560" y="3850548"/>
            <a:ext cx="3771440" cy="400110"/>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 (0, 255) G: (0, 255) B: (0, 255)</a:t>
            </a:r>
          </a:p>
        </p:txBody>
      </p:sp>
      <p:pic>
        <p:nvPicPr>
          <p:cNvPr id="7" name="图片 6">
            <a:extLst>
              <a:ext uri="{FF2B5EF4-FFF2-40B4-BE49-F238E27FC236}">
                <a16:creationId xmlns:a16="http://schemas.microsoft.com/office/drawing/2014/main" id="{64F1461B-6E32-4E01-BCF3-C86C935652F3}"/>
              </a:ext>
            </a:extLst>
          </p:cNvPr>
          <p:cNvPicPr/>
          <p:nvPr/>
        </p:nvPicPr>
        <p:blipFill>
          <a:blip r:embed="rId3"/>
          <a:srcRect l="18162" r="14273" b="158"/>
          <a:stretch>
            <a:fillRect/>
          </a:stretch>
        </p:blipFill>
        <p:spPr>
          <a:xfrm>
            <a:off x="6635271" y="903541"/>
            <a:ext cx="3867746" cy="2912198"/>
          </a:xfrm>
          <a:prstGeom prst="rect">
            <a:avLst/>
          </a:prstGeom>
          <a:noFill/>
          <a:ln w="9525">
            <a:noFill/>
          </a:ln>
        </p:spPr>
      </p:pic>
      <p:pic>
        <p:nvPicPr>
          <p:cNvPr id="8" name="图片 7">
            <a:extLst>
              <a:ext uri="{FF2B5EF4-FFF2-40B4-BE49-F238E27FC236}">
                <a16:creationId xmlns:a16="http://schemas.microsoft.com/office/drawing/2014/main" id="{778B61C5-D8E7-40D9-915D-866CE04DE867}"/>
              </a:ext>
            </a:extLst>
          </p:cNvPr>
          <p:cNvPicPr/>
          <p:nvPr/>
        </p:nvPicPr>
        <p:blipFill>
          <a:blip r:embed="rId4"/>
          <a:srcRect l="18923" r="16068" b="163"/>
          <a:stretch>
            <a:fillRect/>
          </a:stretch>
        </p:blipFill>
        <p:spPr>
          <a:xfrm>
            <a:off x="733538" y="938350"/>
            <a:ext cx="3679071" cy="2912198"/>
          </a:xfrm>
          <a:prstGeom prst="rect">
            <a:avLst/>
          </a:prstGeom>
          <a:noFill/>
          <a:ln w="9525">
            <a:noFill/>
          </a:ln>
        </p:spPr>
      </p:pic>
      <p:sp>
        <p:nvSpPr>
          <p:cNvPr id="11" name="文本框 10">
            <a:extLst>
              <a:ext uri="{FF2B5EF4-FFF2-40B4-BE49-F238E27FC236}">
                <a16:creationId xmlns:a16="http://schemas.microsoft.com/office/drawing/2014/main" id="{DAC81E8D-09D2-45DB-8B8C-5AD233593FD3}"/>
              </a:ext>
            </a:extLst>
          </p:cNvPr>
          <p:cNvSpPr txBox="1"/>
          <p:nvPr/>
        </p:nvSpPr>
        <p:spPr>
          <a:xfrm>
            <a:off x="6828218" y="3903079"/>
            <a:ext cx="4454222" cy="400110"/>
          </a:xfrm>
          <a:prstGeom prst="rect">
            <a:avLst/>
          </a:prstGeom>
          <a:noFill/>
        </p:spPr>
        <p:txBody>
          <a:bodyPr wrap="square" rtlCol="0" anchor="t">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L: (0, 100) A: (-128, 127) B: (-128, 127)</a:t>
            </a:r>
            <a:endParaRPr kumimoji="0" lang="zh-CN" alt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3A3ED4B5-A2CF-44D2-BBCE-B931E6093BDA}"/>
              </a:ext>
            </a:extLst>
          </p:cNvPr>
          <p:cNvSpPr txBox="1"/>
          <p:nvPr/>
        </p:nvSpPr>
        <p:spPr>
          <a:xfrm>
            <a:off x="463656" y="4330526"/>
            <a:ext cx="11473419" cy="1754326"/>
          </a:xfrm>
          <a:prstGeom prst="rect">
            <a:avLst/>
          </a:prstGeom>
          <a:noFill/>
        </p:spPr>
        <p:txBody>
          <a:bodyPr wrap="square" rtlCol="0" anchor="t">
            <a:spAutoFit/>
          </a:bodyPr>
          <a:lstStyle/>
          <a:p>
            <a:pPr marL="285750" marR="0" lvl="0" indent="-285750" algn="just" defTabSz="913765"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Differemt Channels of Lab </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color space is highly decorrelated.</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For example, we can change the lightness by simply modifying the value of L channel without involving any changes to the color channel a and b.</a:t>
            </a:r>
          </a:p>
          <a:p>
            <a:pPr marL="285750" marR="0" lvl="0" indent="-285750" algn="just" defTabSz="913765"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Lab color space that are perceptual uniform</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and more satisfy the humans’eyes, as opposite to the prior studies operating on the RGB color space which is sparse.</a:t>
            </a:r>
          </a:p>
          <a:p>
            <a:pPr marL="285750" marR="0" lvl="0" indent="-285750" algn="just" defTabSz="913765"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There is a wide range of color values for operating on the Lab color space</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and the perturbations operated on the Lab color space is more likely to share the same distribution as the unperturbed input. </a:t>
            </a:r>
          </a:p>
        </p:txBody>
      </p:sp>
    </p:spTree>
    <p:extLst>
      <p:ext uri="{BB962C8B-B14F-4D97-AF65-F5344CB8AC3E}">
        <p14:creationId xmlns:p14="http://schemas.microsoft.com/office/powerpoint/2010/main" val="684774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研究方法及实验结果</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8F39902-A83D-42B7-819F-72F4E946B36E}"/>
              </a:ext>
            </a:extLst>
          </p:cNvPr>
          <p:cNvPicPr>
            <a:picLocks noChangeAspect="1"/>
          </p:cNvPicPr>
          <p:nvPr/>
        </p:nvPicPr>
        <p:blipFill>
          <a:blip r:embed="rId3"/>
          <a:stretch>
            <a:fillRect/>
          </a:stretch>
        </p:blipFill>
        <p:spPr>
          <a:xfrm>
            <a:off x="384223" y="1309446"/>
            <a:ext cx="5580350" cy="4644291"/>
          </a:xfrm>
          <a:prstGeom prst="rect">
            <a:avLst/>
          </a:prstGeom>
        </p:spPr>
      </p:pic>
      <p:sp>
        <p:nvSpPr>
          <p:cNvPr id="5" name="矩形 4">
            <a:extLst>
              <a:ext uri="{FF2B5EF4-FFF2-40B4-BE49-F238E27FC236}">
                <a16:creationId xmlns:a16="http://schemas.microsoft.com/office/drawing/2014/main" id="{8EB1E827-C92B-4E56-86FA-7CCDDBBAAACF}"/>
              </a:ext>
            </a:extLst>
          </p:cNvPr>
          <p:cNvSpPr/>
          <p:nvPr/>
        </p:nvSpPr>
        <p:spPr>
          <a:xfrm>
            <a:off x="6227429" y="1309446"/>
            <a:ext cx="5275723" cy="2211439"/>
          </a:xfrm>
          <a:prstGeom prst="rect">
            <a:avLst/>
          </a:prstGeom>
        </p:spPr>
        <p:txBody>
          <a:bodyPr wrap="square">
            <a:spAutoFit/>
          </a:bodyPr>
          <a:lstStyle/>
          <a:p>
            <a:pPr marL="0" marR="0" lvl="1" indent="-342900" algn="just" defTabSz="914400" rtl="0" eaLnBrk="1" fontAlgn="auto" latinLnBrk="0" hangingPunct="1">
              <a:lnSpc>
                <a:spcPct val="125000"/>
              </a:lnSpc>
              <a:spcBef>
                <a:spcPts val="1200"/>
              </a:spcBef>
              <a:spcAft>
                <a:spcPts val="1200"/>
              </a:spcAft>
              <a:buClr>
                <a:srgbClr val="005BBB"/>
              </a:buClr>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输入图像从</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RGB</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空间到</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LAB</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空间的转换</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1" indent="-342900" algn="just" defTabSz="914400" rtl="0" eaLnBrk="1" fontAlgn="auto" latinLnBrk="0" hangingPunct="1">
              <a:lnSpc>
                <a:spcPct val="125000"/>
              </a:lnSpc>
              <a:spcBef>
                <a:spcPts val="1200"/>
              </a:spcBef>
              <a:spcAft>
                <a:spcPts val="1200"/>
              </a:spcAft>
              <a:buClr>
                <a:srgbClr val="005BBB"/>
              </a:buClr>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在通道</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和通道</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上添加统一的扰动</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1" indent="-342900" algn="just" defTabSz="914400" rtl="0" eaLnBrk="1" fontAlgn="auto" latinLnBrk="0" hangingPunct="1">
              <a:lnSpc>
                <a:spcPct val="125000"/>
              </a:lnSpc>
              <a:spcBef>
                <a:spcPts val="1200"/>
              </a:spcBef>
              <a:spcAft>
                <a:spcPts val="1200"/>
              </a:spcAft>
              <a:buClr>
                <a:srgbClr val="005BBB"/>
              </a:buClr>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通过攻击替代的模型，利用梯度优化的方法来更新扰动</a:t>
            </a:r>
          </a:p>
        </p:txBody>
      </p:sp>
      <p:pic>
        <p:nvPicPr>
          <p:cNvPr id="3" name="图片 2">
            <a:extLst>
              <a:ext uri="{FF2B5EF4-FFF2-40B4-BE49-F238E27FC236}">
                <a16:creationId xmlns:a16="http://schemas.microsoft.com/office/drawing/2014/main" id="{011A1396-8A59-44C7-B263-EE9544302103}"/>
              </a:ext>
            </a:extLst>
          </p:cNvPr>
          <p:cNvPicPr>
            <a:picLocks noChangeAspect="1"/>
          </p:cNvPicPr>
          <p:nvPr/>
        </p:nvPicPr>
        <p:blipFill>
          <a:blip r:embed="rId4"/>
          <a:stretch>
            <a:fillRect/>
          </a:stretch>
        </p:blipFill>
        <p:spPr>
          <a:xfrm>
            <a:off x="6096000" y="3916008"/>
            <a:ext cx="5580350" cy="1576244"/>
          </a:xfrm>
          <a:prstGeom prst="rect">
            <a:avLst/>
          </a:prstGeom>
        </p:spPr>
      </p:pic>
    </p:spTree>
    <p:extLst>
      <p:ext uri="{BB962C8B-B14F-4D97-AF65-F5344CB8AC3E}">
        <p14:creationId xmlns:p14="http://schemas.microsoft.com/office/powerpoint/2010/main" val="4109994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有效性实验结果</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F1640C3-8358-41EF-B05B-C548FEADE3AD}"/>
              </a:ext>
            </a:extLst>
          </p:cNvPr>
          <p:cNvPicPr>
            <a:picLocks noChangeAspect="1"/>
          </p:cNvPicPr>
          <p:nvPr/>
        </p:nvPicPr>
        <p:blipFill>
          <a:blip r:embed="rId3"/>
          <a:stretch>
            <a:fillRect/>
          </a:stretch>
        </p:blipFill>
        <p:spPr>
          <a:xfrm>
            <a:off x="652157" y="4688451"/>
            <a:ext cx="10370978" cy="1766439"/>
          </a:xfrm>
          <a:prstGeom prst="rect">
            <a:avLst/>
          </a:prstGeom>
        </p:spPr>
      </p:pic>
      <p:pic>
        <p:nvPicPr>
          <p:cNvPr id="3" name="图片 2">
            <a:extLst>
              <a:ext uri="{FF2B5EF4-FFF2-40B4-BE49-F238E27FC236}">
                <a16:creationId xmlns:a16="http://schemas.microsoft.com/office/drawing/2014/main" id="{F9C27EB9-854F-44D8-87F8-76B67B8391D4}"/>
              </a:ext>
            </a:extLst>
          </p:cNvPr>
          <p:cNvPicPr>
            <a:picLocks noChangeAspect="1"/>
          </p:cNvPicPr>
          <p:nvPr/>
        </p:nvPicPr>
        <p:blipFill>
          <a:blip r:embed="rId4"/>
          <a:stretch>
            <a:fillRect/>
          </a:stretch>
        </p:blipFill>
        <p:spPr>
          <a:xfrm>
            <a:off x="7208265" y="1082255"/>
            <a:ext cx="3814870" cy="3173060"/>
          </a:xfrm>
          <a:prstGeom prst="rect">
            <a:avLst/>
          </a:prstGeom>
        </p:spPr>
      </p:pic>
      <p:sp>
        <p:nvSpPr>
          <p:cNvPr id="8" name="文本框 7">
            <a:extLst>
              <a:ext uri="{FF2B5EF4-FFF2-40B4-BE49-F238E27FC236}">
                <a16:creationId xmlns:a16="http://schemas.microsoft.com/office/drawing/2014/main" id="{7580E45D-5283-4D1B-959E-083E50586A4D}"/>
              </a:ext>
            </a:extLst>
          </p:cNvPr>
          <p:cNvSpPr txBox="1"/>
          <p:nvPr/>
        </p:nvSpPr>
        <p:spPr>
          <a:xfrm>
            <a:off x="7360958" y="4360365"/>
            <a:ext cx="3726341" cy="292388"/>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Fig 1. </a:t>
            </a:r>
            <a:r>
              <a:rPr kumimoji="0" lang="en-US" altLang="zh-CN" sz="13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DeepFake</a:t>
            </a:r>
            <a:r>
              <a:rPr kumimoji="0" lang="zh-CN" altLang="en-US"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的破坏程度与扰动大小的关系</a:t>
            </a:r>
          </a:p>
        </p:txBody>
      </p:sp>
      <p:sp>
        <p:nvSpPr>
          <p:cNvPr id="9" name="矩形 8">
            <a:extLst>
              <a:ext uri="{FF2B5EF4-FFF2-40B4-BE49-F238E27FC236}">
                <a16:creationId xmlns:a16="http://schemas.microsoft.com/office/drawing/2014/main" id="{51C49E00-483E-40DC-B301-E40A3D1B78FD}"/>
              </a:ext>
            </a:extLst>
          </p:cNvPr>
          <p:cNvSpPr/>
          <p:nvPr/>
        </p:nvSpPr>
        <p:spPr>
          <a:xfrm>
            <a:off x="503338" y="1168048"/>
            <a:ext cx="6182688" cy="2596160"/>
          </a:xfrm>
          <a:prstGeom prst="rect">
            <a:avLst/>
          </a:prstGeom>
        </p:spPr>
        <p:txBody>
          <a:bodyPr wrap="square">
            <a:spAutoFit/>
          </a:bodyPr>
          <a:lstStyle/>
          <a:p>
            <a:pPr marL="0" marR="0" lvl="1" indent="-342900" algn="just" defTabSz="914400" rtl="0" eaLnBrk="1" fontAlgn="auto" latinLnBrk="0" hangingPunct="1">
              <a:lnSpc>
                <a:spcPct val="125000"/>
              </a:lnSpc>
              <a:spcBef>
                <a:spcPts val="1200"/>
              </a:spcBef>
              <a:spcAft>
                <a:spcPts val="1200"/>
              </a:spcAft>
              <a:buClr>
                <a:srgbClr val="005BBB"/>
              </a:buClr>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针对三种不同类型的</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DeepFake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，包括</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属性编辑、身份互换以及表情互换</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等；</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1" indent="-342900" algn="just" defTabSz="914400" rtl="0" eaLnBrk="1" fontAlgn="auto" latinLnBrk="0" hangingPunct="1">
              <a:lnSpc>
                <a:spcPct val="125000"/>
              </a:lnSpc>
              <a:spcBef>
                <a:spcPts val="1200"/>
              </a:spcBef>
              <a:spcAft>
                <a:spcPts val="1200"/>
              </a:spcAft>
              <a:buClr>
                <a:srgbClr val="005BBB"/>
              </a:buClr>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本文的方法与传统基于对抗噪声的方法相比，我们在四种不同的度量指标下均取得</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很好的效果</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1" indent="-342900" algn="just" defTabSz="914400" rtl="0" eaLnBrk="1" fontAlgn="auto" latinLnBrk="0" hangingPunct="1">
              <a:lnSpc>
                <a:spcPct val="125000"/>
              </a:lnSpc>
              <a:spcBef>
                <a:spcPts val="1200"/>
              </a:spcBef>
              <a:spcAft>
                <a:spcPts val="4800"/>
              </a:spcAft>
              <a:buClr>
                <a:srgbClr val="005BBB"/>
              </a:buClr>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攻击基于</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DeepFake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合成阻断是比较</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容易</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a:t>
            </a:r>
          </a:p>
        </p:txBody>
      </p:sp>
    </p:spTree>
    <p:extLst>
      <p:ext uri="{BB962C8B-B14F-4D97-AF65-F5344CB8AC3E}">
        <p14:creationId xmlns:p14="http://schemas.microsoft.com/office/powerpoint/2010/main" val="2286116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研究方法及实验结果</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12" name="图片 11" descr="21-images">
            <a:extLst>
              <a:ext uri="{FF2B5EF4-FFF2-40B4-BE49-F238E27FC236}">
                <a16:creationId xmlns:a16="http://schemas.microsoft.com/office/drawing/2014/main" id="{D2494721-463B-4051-950D-14C054CAB100}"/>
              </a:ext>
            </a:extLst>
          </p:cNvPr>
          <p:cNvPicPr>
            <a:picLocks noChangeAspect="1"/>
          </p:cNvPicPr>
          <p:nvPr/>
        </p:nvPicPr>
        <p:blipFill>
          <a:blip r:embed="rId3"/>
          <a:stretch>
            <a:fillRect/>
          </a:stretch>
        </p:blipFill>
        <p:spPr>
          <a:xfrm>
            <a:off x="572927" y="1475682"/>
            <a:ext cx="7287557" cy="1214783"/>
          </a:xfrm>
          <a:prstGeom prst="rect">
            <a:avLst/>
          </a:prstGeom>
        </p:spPr>
      </p:pic>
      <p:pic>
        <p:nvPicPr>
          <p:cNvPr id="13" name="图片 12" descr="22-images">
            <a:extLst>
              <a:ext uri="{FF2B5EF4-FFF2-40B4-BE49-F238E27FC236}">
                <a16:creationId xmlns:a16="http://schemas.microsoft.com/office/drawing/2014/main" id="{E9395E7D-F164-4BF7-98E0-DFD5FACEA631}"/>
              </a:ext>
            </a:extLst>
          </p:cNvPr>
          <p:cNvPicPr>
            <a:picLocks noChangeAspect="1"/>
          </p:cNvPicPr>
          <p:nvPr/>
        </p:nvPicPr>
        <p:blipFill>
          <a:blip r:embed="rId4"/>
          <a:stretch>
            <a:fillRect/>
          </a:stretch>
        </p:blipFill>
        <p:spPr>
          <a:xfrm>
            <a:off x="573563" y="2825057"/>
            <a:ext cx="7286922" cy="1214201"/>
          </a:xfrm>
          <a:prstGeom prst="rect">
            <a:avLst/>
          </a:prstGeom>
        </p:spPr>
      </p:pic>
      <p:pic>
        <p:nvPicPr>
          <p:cNvPr id="14" name="图片 13" descr="24-images">
            <a:extLst>
              <a:ext uri="{FF2B5EF4-FFF2-40B4-BE49-F238E27FC236}">
                <a16:creationId xmlns:a16="http://schemas.microsoft.com/office/drawing/2014/main" id="{990FC7FC-83AA-4B09-9B2B-76564F4C33F8}"/>
              </a:ext>
            </a:extLst>
          </p:cNvPr>
          <p:cNvPicPr>
            <a:picLocks noChangeAspect="1"/>
          </p:cNvPicPr>
          <p:nvPr/>
        </p:nvPicPr>
        <p:blipFill>
          <a:blip r:embed="rId5"/>
          <a:stretch>
            <a:fillRect/>
          </a:stretch>
        </p:blipFill>
        <p:spPr>
          <a:xfrm>
            <a:off x="572292" y="4182687"/>
            <a:ext cx="7288193" cy="1214889"/>
          </a:xfrm>
          <a:prstGeom prst="rect">
            <a:avLst/>
          </a:prstGeom>
        </p:spPr>
      </p:pic>
      <p:sp>
        <p:nvSpPr>
          <p:cNvPr id="15" name="圆角矩形 6">
            <a:extLst>
              <a:ext uri="{FF2B5EF4-FFF2-40B4-BE49-F238E27FC236}">
                <a16:creationId xmlns:a16="http://schemas.microsoft.com/office/drawing/2014/main" id="{1C495917-23F6-43DC-A4AA-77458AB942B2}"/>
              </a:ext>
            </a:extLst>
          </p:cNvPr>
          <p:cNvSpPr>
            <a:spLocks noChangeArrowheads="1"/>
          </p:cNvSpPr>
          <p:nvPr/>
        </p:nvSpPr>
        <p:spPr bwMode="auto">
          <a:xfrm>
            <a:off x="923146" y="5994402"/>
            <a:ext cx="9764429" cy="484188"/>
          </a:xfrm>
          <a:prstGeom prst="roundRect">
            <a:avLst>
              <a:gd name="adj" fmla="val 16667"/>
            </a:avLst>
          </a:prstGeom>
          <a:solidFill>
            <a:srgbClr val="F2F2F2"/>
          </a:solidFill>
          <a:ln w="19050" algn="ctr">
            <a:solidFill>
              <a:srgbClr val="C00000"/>
            </a:solidFill>
            <a:prstDash val="dash"/>
            <a:round/>
            <a:headEnd/>
            <a:tailEnd type="none" w="med"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3765" rtl="0" eaLnBrk="1" fontAlgn="base" latinLnBrk="1" hangingPunct="1">
              <a:lnSpc>
                <a:spcPct val="100000"/>
              </a:lnSpc>
              <a:spcBef>
                <a:spcPct val="0"/>
              </a:spcBef>
              <a:spcAft>
                <a:spcPct val="0"/>
              </a:spcAft>
              <a:buClr>
                <a:srgbClr val="FF0000"/>
              </a:buClr>
              <a:buSzTx/>
              <a:buFontTx/>
              <a:buNone/>
              <a:tabLst/>
              <a:defRPr/>
            </a:pPr>
            <a:r>
              <a:rPr kumimoji="1"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破坏</a:t>
            </a:r>
            <a:r>
              <a:rPr kumimoji="1" lang="en-US" altLang="zh-CN" sz="2000" b="1"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DeepFake</a:t>
            </a:r>
            <a:r>
              <a:rPr kumimoji="1"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ahoma" panose="020B0604030504040204" pitchFamily="34" charset="0"/>
              </a:rPr>
              <a:t>的合成来生成面目全非的照片，达到提前阻断虚假信息传播的目的</a:t>
            </a:r>
          </a:p>
        </p:txBody>
      </p:sp>
      <p:sp>
        <p:nvSpPr>
          <p:cNvPr id="16" name="矩形 15">
            <a:extLst>
              <a:ext uri="{FF2B5EF4-FFF2-40B4-BE49-F238E27FC236}">
                <a16:creationId xmlns:a16="http://schemas.microsoft.com/office/drawing/2014/main" id="{3F3E49E8-7D72-49D8-BCCC-27A402C31175}"/>
              </a:ext>
            </a:extLst>
          </p:cNvPr>
          <p:cNvSpPr/>
          <p:nvPr/>
        </p:nvSpPr>
        <p:spPr>
          <a:xfrm>
            <a:off x="8187338" y="1806839"/>
            <a:ext cx="3431099" cy="1518173"/>
          </a:xfrm>
          <a:prstGeom prst="rect">
            <a:avLst/>
          </a:prstGeom>
        </p:spPr>
        <p:txBody>
          <a:bodyPr wrap="square">
            <a:spAutoFit/>
          </a:bodyPr>
          <a:lstStyle/>
          <a:p>
            <a:pPr marL="0" marR="0" lvl="1" indent="-342900" algn="just" defTabSz="914400" rtl="0" eaLnBrk="1" fontAlgn="auto" latinLnBrk="0" hangingPunct="1">
              <a:lnSpc>
                <a:spcPct val="125000"/>
              </a:lnSpc>
              <a:spcBef>
                <a:spcPts val="1200"/>
              </a:spcBef>
              <a:spcAft>
                <a:spcPts val="1200"/>
              </a:spcAft>
              <a:buClr>
                <a:srgbClr val="005BBB"/>
              </a:buClr>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数据集：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CelebA</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1" indent="-342900" algn="just" defTabSz="914400" rtl="0" eaLnBrk="1" fontAlgn="auto" latinLnBrk="0" hangingPunct="1">
              <a:lnSpc>
                <a:spcPct val="125000"/>
              </a:lnSpc>
              <a:spcBef>
                <a:spcPts val="1200"/>
              </a:spcBef>
              <a:spcAft>
                <a:spcPts val="1200"/>
              </a:spcAft>
              <a:buClr>
                <a:srgbClr val="005BBB"/>
              </a:buClr>
              <a:buSzTx/>
              <a:buFont typeface="Wingdings" panose="05000000000000000000" pitchFamily="2" charset="2"/>
              <a:buChar char="n"/>
              <a:tabLst/>
              <a:defRPr/>
            </a:pP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DeepFake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类型：基于</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StarGAN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的属性编辑</a:t>
            </a:r>
          </a:p>
        </p:txBody>
      </p:sp>
    </p:spTree>
    <p:extLst>
      <p:ext uri="{BB962C8B-B14F-4D97-AF65-F5344CB8AC3E}">
        <p14:creationId xmlns:p14="http://schemas.microsoft.com/office/powerpoint/2010/main" val="356777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鲁棒性实验结果</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51C49E00-483E-40DC-B301-E40A3D1B78FD}"/>
              </a:ext>
            </a:extLst>
          </p:cNvPr>
          <p:cNvSpPr/>
          <p:nvPr/>
        </p:nvSpPr>
        <p:spPr>
          <a:xfrm>
            <a:off x="503338" y="1168048"/>
            <a:ext cx="6182688" cy="2673104"/>
          </a:xfrm>
          <a:prstGeom prst="rect">
            <a:avLst/>
          </a:prstGeom>
        </p:spPr>
        <p:txBody>
          <a:bodyPr wrap="square">
            <a:spAutoFit/>
          </a:bodyPr>
          <a:lstStyle/>
          <a:p>
            <a:pPr marL="0" marR="0" lvl="1" indent="-342900" algn="just" defTabSz="914400" rtl="0" eaLnBrk="1" fontAlgn="auto" latinLnBrk="0" hangingPunct="1">
              <a:lnSpc>
                <a:spcPct val="125000"/>
              </a:lnSpc>
              <a:spcBef>
                <a:spcPts val="1200"/>
              </a:spcBef>
              <a:spcAft>
                <a:spcPts val="1200"/>
              </a:spcAft>
              <a:buClr>
                <a:srgbClr val="005BBB"/>
              </a:buClr>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在常见的图像变换中，我们的方法远超过基于</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PGD</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C&amp;W</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的合成阻断破坏方法，包括</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压缩、模糊、高斯噪声</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等。</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1" indent="-342900" algn="just" defTabSz="914400" rtl="0" eaLnBrk="1" fontAlgn="auto" latinLnBrk="0" hangingPunct="1">
              <a:lnSpc>
                <a:spcPct val="125000"/>
              </a:lnSpc>
              <a:spcBef>
                <a:spcPts val="1200"/>
              </a:spcBef>
              <a:spcAft>
                <a:spcPts val="1200"/>
              </a:spcAft>
              <a:buClr>
                <a:srgbClr val="005BBB"/>
              </a:buClr>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实验结果表明，相比于传统基于</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RGB</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空间的对抗攻击，</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a:t>
            </a: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LAB</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空间</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的对抗扰动生成方法具有很强的</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鲁棒性</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，可以有效地抵御</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MagDR</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的重构攻击。</a:t>
            </a:r>
          </a:p>
        </p:txBody>
      </p:sp>
      <p:pic>
        <p:nvPicPr>
          <p:cNvPr id="7" name="图片 6">
            <a:extLst>
              <a:ext uri="{FF2B5EF4-FFF2-40B4-BE49-F238E27FC236}">
                <a16:creationId xmlns:a16="http://schemas.microsoft.com/office/drawing/2014/main" id="{70E5188E-9412-4CD4-92D8-92E4F3B05E99}"/>
              </a:ext>
            </a:extLst>
          </p:cNvPr>
          <p:cNvPicPr>
            <a:picLocks noChangeAspect="1"/>
          </p:cNvPicPr>
          <p:nvPr/>
        </p:nvPicPr>
        <p:blipFill>
          <a:blip r:embed="rId3"/>
          <a:stretch>
            <a:fillRect/>
          </a:stretch>
        </p:blipFill>
        <p:spPr>
          <a:xfrm>
            <a:off x="366441" y="4757803"/>
            <a:ext cx="10351770" cy="1807210"/>
          </a:xfrm>
          <a:prstGeom prst="rect">
            <a:avLst/>
          </a:prstGeom>
        </p:spPr>
      </p:pic>
      <p:pic>
        <p:nvPicPr>
          <p:cNvPr id="10" name="图片 9">
            <a:extLst>
              <a:ext uri="{FF2B5EF4-FFF2-40B4-BE49-F238E27FC236}">
                <a16:creationId xmlns:a16="http://schemas.microsoft.com/office/drawing/2014/main" id="{5D3C7B47-BE30-4245-94DD-8442DA9AC20C}"/>
              </a:ext>
            </a:extLst>
          </p:cNvPr>
          <p:cNvPicPr>
            <a:picLocks noChangeAspect="1"/>
          </p:cNvPicPr>
          <p:nvPr/>
        </p:nvPicPr>
        <p:blipFill>
          <a:blip r:embed="rId4"/>
          <a:stretch>
            <a:fillRect/>
          </a:stretch>
        </p:blipFill>
        <p:spPr>
          <a:xfrm>
            <a:off x="6878974" y="1342664"/>
            <a:ext cx="4689446" cy="2643005"/>
          </a:xfrm>
          <a:prstGeom prst="rect">
            <a:avLst/>
          </a:prstGeom>
        </p:spPr>
      </p:pic>
    </p:spTree>
    <p:extLst>
      <p:ext uri="{BB962C8B-B14F-4D97-AF65-F5344CB8AC3E}">
        <p14:creationId xmlns:p14="http://schemas.microsoft.com/office/powerpoint/2010/main" val="67389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800" b="1" dirty="0">
                <a:solidFill>
                  <a:srgbClr val="005BBB"/>
                </a:solidFill>
                <a:latin typeface="微软雅黑" panose="020B0503020204020204" pitchFamily="34" charset="-122"/>
                <a:ea typeface="微软雅黑" panose="020B0503020204020204" pitchFamily="34" charset="-122"/>
              </a:rPr>
              <a:t>人工智能的应用：攻击与防御</a:t>
            </a:r>
            <a:endPar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66AF6A3-9729-4B2D-857D-99787CBC671C}"/>
              </a:ext>
            </a:extLst>
          </p:cNvPr>
          <p:cNvPicPr>
            <a:picLocks noChangeAspect="1"/>
          </p:cNvPicPr>
          <p:nvPr/>
        </p:nvPicPr>
        <p:blipFill>
          <a:blip r:embed="rId3"/>
          <a:stretch>
            <a:fillRect/>
          </a:stretch>
        </p:blipFill>
        <p:spPr>
          <a:xfrm>
            <a:off x="1665783" y="1191804"/>
            <a:ext cx="8216449" cy="5037396"/>
          </a:xfrm>
          <a:prstGeom prst="rect">
            <a:avLst/>
          </a:prstGeom>
        </p:spPr>
      </p:pic>
    </p:spTree>
    <p:extLst>
      <p:ext uri="{BB962C8B-B14F-4D97-AF65-F5344CB8AC3E}">
        <p14:creationId xmlns:p14="http://schemas.microsoft.com/office/powerpoint/2010/main" val="11233880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消融实验结果</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51C49E00-483E-40DC-B301-E40A3D1B78FD}"/>
              </a:ext>
            </a:extLst>
          </p:cNvPr>
          <p:cNvSpPr/>
          <p:nvPr/>
        </p:nvSpPr>
        <p:spPr>
          <a:xfrm>
            <a:off x="776652" y="5242524"/>
            <a:ext cx="4685612" cy="1211165"/>
          </a:xfrm>
          <a:prstGeom prst="rect">
            <a:avLst/>
          </a:prstGeom>
        </p:spPr>
        <p:txBody>
          <a:bodyPr wrap="square">
            <a:spAutoFit/>
          </a:bodyPr>
          <a:lstStyle/>
          <a:p>
            <a:pPr marL="0" marR="0" lvl="1" indent="-342900" algn="just" defTabSz="914400" rtl="0" eaLnBrk="1" fontAlgn="auto" latinLnBrk="0" hangingPunct="1">
              <a:lnSpc>
                <a:spcPct val="125000"/>
              </a:lnSpc>
              <a:spcBef>
                <a:spcPts val="1200"/>
              </a:spcBef>
              <a:spcAft>
                <a:spcPts val="1200"/>
              </a:spcAft>
              <a:buClr>
                <a:srgbClr val="005BBB"/>
              </a:buClr>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在频域可视化中，我们的方法在</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频域</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中能够呈现更加明显的</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伪造纹理</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DeepFake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的检测提供清晰的检测信号。</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A118A17A-4099-419D-839C-BCAF1743D252}"/>
              </a:ext>
            </a:extLst>
          </p:cNvPr>
          <p:cNvPicPr>
            <a:picLocks noChangeAspect="1"/>
          </p:cNvPicPr>
          <p:nvPr/>
        </p:nvPicPr>
        <p:blipFill>
          <a:blip r:embed="rId3"/>
          <a:stretch>
            <a:fillRect/>
          </a:stretch>
        </p:blipFill>
        <p:spPr>
          <a:xfrm>
            <a:off x="901356" y="2115061"/>
            <a:ext cx="4560908" cy="3017347"/>
          </a:xfrm>
          <a:prstGeom prst="rect">
            <a:avLst/>
          </a:prstGeom>
        </p:spPr>
      </p:pic>
      <p:pic>
        <p:nvPicPr>
          <p:cNvPr id="3" name="图片 2">
            <a:extLst>
              <a:ext uri="{FF2B5EF4-FFF2-40B4-BE49-F238E27FC236}">
                <a16:creationId xmlns:a16="http://schemas.microsoft.com/office/drawing/2014/main" id="{2571CB45-C639-4F4E-9D9B-55CFDF1378E3}"/>
              </a:ext>
            </a:extLst>
          </p:cNvPr>
          <p:cNvPicPr>
            <a:picLocks noChangeAspect="1"/>
          </p:cNvPicPr>
          <p:nvPr/>
        </p:nvPicPr>
        <p:blipFill>
          <a:blip r:embed="rId4"/>
          <a:stretch>
            <a:fillRect/>
          </a:stretch>
        </p:blipFill>
        <p:spPr>
          <a:xfrm>
            <a:off x="5752051" y="2222832"/>
            <a:ext cx="6006774" cy="1346511"/>
          </a:xfrm>
          <a:prstGeom prst="rect">
            <a:avLst/>
          </a:prstGeom>
        </p:spPr>
      </p:pic>
      <p:sp>
        <p:nvSpPr>
          <p:cNvPr id="8" name="文本占位符 1">
            <a:extLst>
              <a:ext uri="{FF2B5EF4-FFF2-40B4-BE49-F238E27FC236}">
                <a16:creationId xmlns:a16="http://schemas.microsoft.com/office/drawing/2014/main" id="{85D1977F-10D3-4274-AB06-09F00D5100EE}"/>
              </a:ext>
            </a:extLst>
          </p:cNvPr>
          <p:cNvSpPr>
            <a:spLocks noGrp="1"/>
          </p:cNvSpPr>
          <p:nvPr>
            <p:ph type="body" idx="10"/>
          </p:nvPr>
        </p:nvSpPr>
        <p:spPr>
          <a:xfrm>
            <a:off x="566927" y="1017886"/>
            <a:ext cx="11060213" cy="1037580"/>
          </a:xfrm>
        </p:spPr>
        <p:txBody>
          <a:bodyPr/>
          <a:lstStyle/>
          <a:p>
            <a:pPr>
              <a:buFont typeface="Wingdings" panose="05000000000000000000" pitchFamily="2" charset="2"/>
              <a:buChar char="q"/>
            </a:pPr>
            <a:r>
              <a:rPr lang="zh-CN" altLang="en-US" sz="2200" b="1" dirty="0">
                <a:solidFill>
                  <a:schemeClr val="tx1"/>
                </a:solidFill>
                <a:cs typeface="+mn-cs"/>
              </a:rPr>
              <a:t>针对</a:t>
            </a:r>
            <a:r>
              <a:rPr lang="zh-CN" altLang="en-US" sz="2200" b="1" dirty="0">
                <a:solidFill>
                  <a:srgbClr val="C00000"/>
                </a:solidFill>
                <a:cs typeface="+mn-cs"/>
              </a:rPr>
              <a:t>未知</a:t>
            </a:r>
            <a:r>
              <a:rPr lang="en-US" altLang="zh-CN" sz="2200" b="1" dirty="0" err="1">
                <a:solidFill>
                  <a:srgbClr val="C00000"/>
                </a:solidFill>
                <a:cs typeface="+mn-cs"/>
              </a:rPr>
              <a:t>DeepFake</a:t>
            </a:r>
            <a:r>
              <a:rPr lang="zh-CN" altLang="en-US" sz="2200" b="1" dirty="0">
                <a:solidFill>
                  <a:srgbClr val="C00000"/>
                </a:solidFill>
                <a:cs typeface="+mn-cs"/>
              </a:rPr>
              <a:t>合成的检测</a:t>
            </a:r>
            <a:r>
              <a:rPr lang="zh-CN" altLang="en-US" sz="2200" b="1" dirty="0">
                <a:solidFill>
                  <a:schemeClr val="tx1"/>
                </a:solidFill>
                <a:cs typeface="+mn-cs"/>
              </a:rPr>
              <a:t>，目前一直是领域的研究难点，本文的方法可以有助于提高常见检测器的泛化能力，平均的提升效果超过</a:t>
            </a:r>
            <a:r>
              <a:rPr lang="en-US" altLang="zh-CN" sz="2200" b="1" dirty="0">
                <a:solidFill>
                  <a:srgbClr val="C00000"/>
                </a:solidFill>
                <a:cs typeface="+mn-cs"/>
              </a:rPr>
              <a:t>17%</a:t>
            </a:r>
            <a:r>
              <a:rPr lang="zh-CN" altLang="en-US" sz="2200" b="1" dirty="0">
                <a:solidFill>
                  <a:schemeClr val="tx1"/>
                </a:solidFill>
                <a:cs typeface="+mn-cs"/>
              </a:rPr>
              <a:t>。</a:t>
            </a:r>
            <a:endParaRPr lang="en-US" altLang="zh-CN" sz="2200" b="1" dirty="0">
              <a:solidFill>
                <a:schemeClr val="tx1"/>
              </a:solidFill>
              <a:cs typeface="+mn-cs"/>
            </a:endParaRPr>
          </a:p>
        </p:txBody>
      </p:sp>
      <p:sp>
        <p:nvSpPr>
          <p:cNvPr id="11" name="矩形 10">
            <a:extLst>
              <a:ext uri="{FF2B5EF4-FFF2-40B4-BE49-F238E27FC236}">
                <a16:creationId xmlns:a16="http://schemas.microsoft.com/office/drawing/2014/main" id="{A7382959-2640-41BC-A06D-48012371C4D9}"/>
              </a:ext>
            </a:extLst>
          </p:cNvPr>
          <p:cNvSpPr/>
          <p:nvPr/>
        </p:nvSpPr>
        <p:spPr>
          <a:xfrm>
            <a:off x="5953387" y="3715564"/>
            <a:ext cx="4750965" cy="1631216"/>
          </a:xfrm>
          <a:prstGeom prst="rect">
            <a:avLst/>
          </a:prstGeom>
        </p:spPr>
        <p:txBody>
          <a:bodyPr wrap="square">
            <a:spAutoFit/>
          </a:bodyPr>
          <a:lstStyle/>
          <a:p>
            <a:pPr marL="0" marR="0" lvl="1" indent="-342900" algn="just" defTabSz="914400" rtl="0" eaLnBrk="1" fontAlgn="auto" latinLnBrk="0" hangingPunct="1">
              <a:lnSpc>
                <a:spcPct val="100000"/>
              </a:lnSpc>
              <a:spcBef>
                <a:spcPts val="1200"/>
              </a:spcBef>
              <a:spcAft>
                <a:spcPts val="1200"/>
              </a:spcAft>
              <a:buClr>
                <a:srgbClr val="005BBB"/>
              </a:buClr>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基于</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StarGAN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的属性编辑；</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1" indent="-342900" algn="just" defTabSz="914400" rtl="0" eaLnBrk="1" fontAlgn="auto" latinLnBrk="0" hangingPunct="1">
              <a:lnSpc>
                <a:spcPct val="100000"/>
              </a:lnSpc>
              <a:spcBef>
                <a:spcPts val="1200"/>
              </a:spcBef>
              <a:spcAft>
                <a:spcPts val="1200"/>
              </a:spcAft>
              <a:buClr>
                <a:srgbClr val="005BBB"/>
              </a:buClr>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未添加扰动检测准确率</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70%</a:t>
            </a:r>
          </a:p>
          <a:p>
            <a:pPr marL="0" marR="0" lvl="1" indent="-342900" algn="just" defTabSz="914400" rtl="0" eaLnBrk="1" fontAlgn="auto" latinLnBrk="0" hangingPunct="1">
              <a:lnSpc>
                <a:spcPct val="100000"/>
              </a:lnSpc>
              <a:spcBef>
                <a:spcPts val="1200"/>
              </a:spcBef>
              <a:spcAft>
                <a:spcPts val="1200"/>
              </a:spcAft>
              <a:buClr>
                <a:srgbClr val="005BBB"/>
              </a:buClr>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添加扰动检测准确率</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87%</a:t>
            </a:r>
          </a:p>
        </p:txBody>
      </p:sp>
      <p:sp>
        <p:nvSpPr>
          <p:cNvPr id="13" name="矩形 12">
            <a:extLst>
              <a:ext uri="{FF2B5EF4-FFF2-40B4-BE49-F238E27FC236}">
                <a16:creationId xmlns:a16="http://schemas.microsoft.com/office/drawing/2014/main" id="{D4C8A998-1C5D-4641-A55E-3DB9C630579A}"/>
              </a:ext>
            </a:extLst>
          </p:cNvPr>
          <p:cNvSpPr/>
          <p:nvPr/>
        </p:nvSpPr>
        <p:spPr>
          <a:xfrm>
            <a:off x="5752051" y="5715025"/>
            <a:ext cx="6198892" cy="738664"/>
          </a:xfrm>
          <a:prstGeom prst="rect">
            <a:avLst/>
          </a:prstGeom>
        </p:spPr>
        <p:txBody>
          <a:bodyPr wrap="square">
            <a:spAutoFit/>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Wang S Y, Wang O, Zhang R, et al.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Cnn</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-generated images are surprisingly easy to spot... for now[C]//Proceedings of the IEEE/CVF conference on computer vision and pattern recognition. 2020: 8695-8704.</a:t>
            </a:r>
          </a:p>
        </p:txBody>
      </p:sp>
    </p:spTree>
    <p:extLst>
      <p:ext uri="{BB962C8B-B14F-4D97-AF65-F5344CB8AC3E}">
        <p14:creationId xmlns:p14="http://schemas.microsoft.com/office/powerpoint/2010/main" val="604147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AF442D92-94BE-4B3F-9F4B-EAF72E1A322E}"/>
              </a:ext>
            </a:extLst>
          </p:cNvPr>
          <p:cNvSpPr txBox="1">
            <a:spLocks/>
          </p:cNvSpPr>
          <p:nvPr/>
        </p:nvSpPr>
        <p:spPr>
          <a:xfrm>
            <a:off x="652157" y="14548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总结</a:t>
            </a:r>
            <a:endParaRPr kumimoji="0" lang="en-US" altLang="zh-CN" sz="36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endParaRPr>
          </a:p>
        </p:txBody>
      </p:sp>
      <p:sp>
        <p:nvSpPr>
          <p:cNvPr id="3" name="文本占位符 1">
            <a:extLst>
              <a:ext uri="{FF2B5EF4-FFF2-40B4-BE49-F238E27FC236}">
                <a16:creationId xmlns:a16="http://schemas.microsoft.com/office/drawing/2014/main" id="{5E0187D5-CC20-4117-A600-AB9C05B67505}"/>
              </a:ext>
            </a:extLst>
          </p:cNvPr>
          <p:cNvSpPr>
            <a:spLocks noGrp="1"/>
          </p:cNvSpPr>
          <p:nvPr>
            <p:ph type="body" idx="10"/>
          </p:nvPr>
        </p:nvSpPr>
        <p:spPr>
          <a:xfrm>
            <a:off x="565893" y="1077297"/>
            <a:ext cx="10759245" cy="4703406"/>
          </a:xfrm>
        </p:spPr>
        <p:txBody>
          <a:bodyPr/>
          <a:lstStyle/>
          <a:p>
            <a:pPr>
              <a:buFont typeface="Wingdings" panose="05000000000000000000" pitchFamily="2" charset="2"/>
              <a:buChar char="q"/>
            </a:pPr>
            <a:r>
              <a:rPr lang="zh-CN" altLang="en-US" sz="2200" b="1" dirty="0">
                <a:solidFill>
                  <a:srgbClr val="C00000"/>
                </a:solidFill>
                <a:cs typeface="+mn-cs"/>
              </a:rPr>
              <a:t>未知的伪造技术</a:t>
            </a:r>
            <a:r>
              <a:rPr lang="zh-CN" altLang="en-US" sz="2200" b="1" dirty="0">
                <a:solidFill>
                  <a:schemeClr val="tx1"/>
                </a:solidFill>
                <a:cs typeface="+mn-cs"/>
              </a:rPr>
              <a:t>依然是目前</a:t>
            </a:r>
            <a:r>
              <a:rPr lang="en-US" altLang="zh-CN" sz="2200" b="1" dirty="0" err="1">
                <a:solidFill>
                  <a:schemeClr val="tx1"/>
                </a:solidFill>
                <a:cs typeface="+mn-cs"/>
              </a:rPr>
              <a:t>DeepFake</a:t>
            </a:r>
            <a:r>
              <a:rPr lang="zh-CN" altLang="en-US" sz="2200" b="1" dirty="0">
                <a:solidFill>
                  <a:schemeClr val="tx1"/>
                </a:solidFill>
                <a:cs typeface="+mn-cs"/>
              </a:rPr>
              <a:t>被动检测中亟需解决的关键问题；</a:t>
            </a:r>
            <a:endParaRPr lang="en-US" altLang="zh-CN" sz="2200" b="1" dirty="0">
              <a:solidFill>
                <a:schemeClr val="tx1"/>
              </a:solidFill>
              <a:cs typeface="+mn-cs"/>
            </a:endParaRPr>
          </a:p>
          <a:p>
            <a:pPr>
              <a:buFont typeface="Wingdings" panose="05000000000000000000" pitchFamily="2" charset="2"/>
              <a:buChar char="q"/>
            </a:pPr>
            <a:r>
              <a:rPr lang="zh-CN" altLang="en-US" sz="2200" b="1" dirty="0">
                <a:solidFill>
                  <a:srgbClr val="C00000"/>
                </a:solidFill>
                <a:cs typeface="+mn-cs"/>
              </a:rPr>
              <a:t>对抗攻击</a:t>
            </a:r>
            <a:r>
              <a:rPr lang="zh-CN" altLang="en-US" sz="2200" b="1" dirty="0">
                <a:solidFill>
                  <a:schemeClr val="tx1"/>
                </a:solidFill>
                <a:cs typeface="+mn-cs"/>
              </a:rPr>
              <a:t>将是</a:t>
            </a:r>
            <a:r>
              <a:rPr lang="en-US" altLang="zh-CN" sz="2200" b="1" dirty="0" err="1">
                <a:solidFill>
                  <a:schemeClr val="tx1"/>
                </a:solidFill>
                <a:cs typeface="+mn-cs"/>
              </a:rPr>
              <a:t>DeepFake</a:t>
            </a:r>
            <a:r>
              <a:rPr lang="zh-CN" altLang="en-US" sz="2200" b="1" dirty="0">
                <a:solidFill>
                  <a:schemeClr val="tx1"/>
                </a:solidFill>
                <a:cs typeface="+mn-cs"/>
              </a:rPr>
              <a:t>检测中面临的重要安全威胁，如何抵御对抗攻击的威胁是未来设计鲁棒检测方法需要重点考虑的内容；</a:t>
            </a:r>
            <a:endParaRPr lang="en-US" altLang="zh-CN" sz="2200" b="1" dirty="0">
              <a:solidFill>
                <a:schemeClr val="tx1"/>
              </a:solidFill>
              <a:cs typeface="+mn-cs"/>
            </a:endParaRPr>
          </a:p>
          <a:p>
            <a:pPr>
              <a:buFont typeface="Wingdings" panose="05000000000000000000" pitchFamily="2" charset="2"/>
              <a:buChar char="q"/>
            </a:pPr>
            <a:r>
              <a:rPr lang="zh-CN" altLang="en-US" sz="2200" b="1" dirty="0">
                <a:solidFill>
                  <a:srgbClr val="C00000"/>
                </a:solidFill>
                <a:cs typeface="+mn-cs"/>
              </a:rPr>
              <a:t>主动的防御方法</a:t>
            </a:r>
            <a:r>
              <a:rPr lang="zh-CN" altLang="en-US" sz="2200" b="1" dirty="0">
                <a:solidFill>
                  <a:schemeClr val="tx1"/>
                </a:solidFill>
                <a:cs typeface="+mn-cs"/>
              </a:rPr>
              <a:t>在保护</a:t>
            </a:r>
            <a:r>
              <a:rPr lang="zh-CN" altLang="en-US" sz="2200" b="1" dirty="0">
                <a:solidFill>
                  <a:srgbClr val="C00000"/>
                </a:solidFill>
                <a:cs typeface="+mn-cs"/>
              </a:rPr>
              <a:t>重点人物</a:t>
            </a:r>
            <a:r>
              <a:rPr lang="zh-CN" altLang="en-US" sz="2200" b="1" dirty="0">
                <a:solidFill>
                  <a:schemeClr val="tx1"/>
                </a:solidFill>
                <a:cs typeface="+mn-cs"/>
              </a:rPr>
              <a:t>隐私保护中扮演重要角色，包括追踪真实的输入来源、破坏合成与篡改的过程、识别采用的伪造方法、放大伪造痕迹增强被动检测的通用性等；</a:t>
            </a:r>
            <a:endParaRPr lang="en-US" altLang="zh-CN" sz="2200" b="1" dirty="0">
              <a:solidFill>
                <a:schemeClr val="tx1"/>
              </a:solidFill>
              <a:cs typeface="+mn-cs"/>
            </a:endParaRPr>
          </a:p>
          <a:p>
            <a:pPr>
              <a:buFont typeface="Wingdings" panose="05000000000000000000" pitchFamily="2" charset="2"/>
              <a:buChar char="q"/>
            </a:pPr>
            <a:r>
              <a:rPr lang="zh-CN" altLang="en-US" sz="2200" b="1" dirty="0">
                <a:solidFill>
                  <a:schemeClr val="tx1"/>
                </a:solidFill>
                <a:cs typeface="+mn-cs"/>
              </a:rPr>
              <a:t>针对深度伪造模型的</a:t>
            </a:r>
            <a:r>
              <a:rPr lang="zh-CN" altLang="en-US" sz="2200" b="1" dirty="0">
                <a:solidFill>
                  <a:srgbClr val="C00000"/>
                </a:solidFill>
                <a:cs typeface="+mn-cs"/>
              </a:rPr>
              <a:t>授权使用</a:t>
            </a:r>
            <a:r>
              <a:rPr lang="zh-CN" altLang="en-US" sz="2200" b="1" dirty="0">
                <a:solidFill>
                  <a:schemeClr val="tx1"/>
                </a:solidFill>
                <a:cs typeface="+mn-cs"/>
              </a:rPr>
              <a:t>在未来将会越来越重要，如何控制模型的有限使用将成为重要的话题。</a:t>
            </a:r>
            <a:endParaRPr lang="en-US" altLang="zh-CN" sz="2200" b="1" dirty="0">
              <a:solidFill>
                <a:schemeClr val="tx1"/>
              </a:solidFill>
              <a:cs typeface="+mn-cs"/>
            </a:endParaRPr>
          </a:p>
        </p:txBody>
      </p:sp>
    </p:spTree>
    <p:extLst>
      <p:ext uri="{BB962C8B-B14F-4D97-AF65-F5344CB8AC3E}">
        <p14:creationId xmlns:p14="http://schemas.microsoft.com/office/powerpoint/2010/main" val="4050774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3FDFE-25F8-4795-B860-F3376D717071}"/>
              </a:ext>
            </a:extLst>
          </p:cNvPr>
          <p:cNvSpPr>
            <a:spLocks noGrp="1"/>
          </p:cNvSpPr>
          <p:nvPr>
            <p:ph type="ctrTitle"/>
          </p:nvPr>
        </p:nvSpPr>
        <p:spPr>
          <a:xfrm>
            <a:off x="635000" y="2058988"/>
            <a:ext cx="10923588" cy="1981200"/>
          </a:xfrm>
        </p:spPr>
        <p:txBody>
          <a:bodyPr>
            <a:normAutofit/>
          </a:bodyPr>
          <a:lstStyle/>
          <a:p>
            <a:pPr fontAlgn="auto">
              <a:lnSpc>
                <a:spcPct val="150000"/>
              </a:lnSpc>
              <a:spcAft>
                <a:spcPts val="0"/>
              </a:spcAft>
              <a:defRPr/>
            </a:pPr>
            <a:r>
              <a:rPr lang="zh-CN" altLang="en-US" sz="4800" dirty="0">
                <a:solidFill>
                  <a:schemeClr val="tx2"/>
                </a:solidFill>
              </a:rPr>
              <a:t>欢迎交流讨论！</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人工智能的典型应用</a:t>
            </a:r>
          </a:p>
        </p:txBody>
      </p:sp>
      <p:pic>
        <p:nvPicPr>
          <p:cNvPr id="2" name="图片 1">
            <a:extLst>
              <a:ext uri="{FF2B5EF4-FFF2-40B4-BE49-F238E27FC236}">
                <a16:creationId xmlns:a16="http://schemas.microsoft.com/office/drawing/2014/main" id="{32FDAAC3-1C0A-40BD-9990-AD7F830FCCBF}"/>
              </a:ext>
            </a:extLst>
          </p:cNvPr>
          <p:cNvPicPr>
            <a:picLocks noChangeAspect="1"/>
          </p:cNvPicPr>
          <p:nvPr/>
        </p:nvPicPr>
        <p:blipFill>
          <a:blip r:embed="rId3"/>
          <a:stretch>
            <a:fillRect/>
          </a:stretch>
        </p:blipFill>
        <p:spPr>
          <a:xfrm>
            <a:off x="1748958" y="1270163"/>
            <a:ext cx="8799878" cy="4737530"/>
          </a:xfrm>
          <a:prstGeom prst="rect">
            <a:avLst/>
          </a:prstGeom>
        </p:spPr>
      </p:pic>
    </p:spTree>
    <p:extLst>
      <p:ext uri="{BB962C8B-B14F-4D97-AF65-F5344CB8AC3E}">
        <p14:creationId xmlns:p14="http://schemas.microsoft.com/office/powerpoint/2010/main" val="2128072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7757D37-7F5C-4530-BEEB-FDF9A858A480}"/>
              </a:ext>
            </a:extLst>
          </p:cNvPr>
          <p:cNvSpPr txBox="1"/>
          <p:nvPr/>
        </p:nvSpPr>
        <p:spPr>
          <a:xfrm>
            <a:off x="4808590" y="2032521"/>
            <a:ext cx="1714842"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Debugging</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675B1DD5-E5F5-4A31-8FB2-8F25E7840B06}"/>
              </a:ext>
            </a:extLst>
          </p:cNvPr>
          <p:cNvSpPr txBox="1"/>
          <p:nvPr/>
        </p:nvSpPr>
        <p:spPr>
          <a:xfrm>
            <a:off x="6148897" y="2032521"/>
            <a:ext cx="1949607"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Code review</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C4FD7143-9737-4764-99EB-D0F8900A5332}"/>
              </a:ext>
            </a:extLst>
          </p:cNvPr>
          <p:cNvSpPr txBox="1"/>
          <p:nvPr/>
        </p:nvSpPr>
        <p:spPr>
          <a:xfrm>
            <a:off x="7594767" y="1981200"/>
            <a:ext cx="665078" cy="369332"/>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标题 2">
            <a:extLst>
              <a:ext uri="{FF2B5EF4-FFF2-40B4-BE49-F238E27FC236}">
                <a16:creationId xmlns:a16="http://schemas.microsoft.com/office/drawing/2014/main" id="{F7EFD63F-FBAE-43C1-A4FC-7E06B156992C}"/>
              </a:ext>
            </a:extLst>
          </p:cNvPr>
          <p:cNvSpPr txBox="1">
            <a:spLocks/>
          </p:cNvSpPr>
          <p:nvPr/>
        </p:nvSpPr>
        <p:spPr>
          <a:xfrm>
            <a:off x="566928" y="191644"/>
            <a:ext cx="8730821" cy="640737"/>
          </a:xfrm>
          <a:prstGeom prst="rect">
            <a:avLst/>
          </a:prstGeom>
        </p:spPr>
        <p:txBody>
          <a:bodyPr anchor="b"/>
          <a:lstStyle>
            <a:lvl1pPr algn="l" defTabSz="914400" rtl="0" eaLnBrk="1" latinLnBrk="0" hangingPunct="1">
              <a:lnSpc>
                <a:spcPct val="90000"/>
              </a:lnSpc>
              <a:spcBef>
                <a:spcPct val="0"/>
              </a:spcBef>
              <a:buNone/>
              <a:defRPr sz="3200" b="0" kern="1200">
                <a:solidFill>
                  <a:schemeClr val="tx2"/>
                </a:solidFill>
                <a:latin typeface="+mj-lt"/>
                <a:ea typeface="Georgia" panose="02040802050405020203" charset="0"/>
                <a:cs typeface="Georgia" panose="02040802050405020203"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5BBB"/>
                </a:solidFill>
                <a:effectLst/>
                <a:uLnTx/>
                <a:uFillTx/>
                <a:latin typeface="微软雅黑" panose="020B0503020204020204" pitchFamily="34" charset="-122"/>
                <a:ea typeface="微软雅黑" panose="020B0503020204020204" pitchFamily="34" charset="-122"/>
              </a:rPr>
              <a:t>对抗样本形式化描述</a:t>
            </a:r>
          </a:p>
        </p:txBody>
      </p:sp>
      <p:sp>
        <p:nvSpPr>
          <p:cNvPr id="2" name="矩形 1">
            <a:extLst>
              <a:ext uri="{FF2B5EF4-FFF2-40B4-BE49-F238E27FC236}">
                <a16:creationId xmlns:a16="http://schemas.microsoft.com/office/drawing/2014/main" id="{04C6BBF6-AD3D-4B5C-87CF-2EDDD5102E86}"/>
              </a:ext>
            </a:extLst>
          </p:cNvPr>
          <p:cNvSpPr/>
          <p:nvPr/>
        </p:nvSpPr>
        <p:spPr>
          <a:xfrm>
            <a:off x="467807" y="1001611"/>
            <a:ext cx="2666114" cy="523220"/>
          </a:xfrm>
          <a:prstGeom prst="rect">
            <a:avLst/>
          </a:prstGeom>
        </p:spPr>
        <p:txBody>
          <a:bodyPr wrap="none">
            <a:spAutoFit/>
          </a:bodyPr>
          <a:lstStyle/>
          <a:p>
            <a:pPr marL="50800" indent="0">
              <a:buNone/>
            </a:pPr>
            <a:r>
              <a:rPr lang="zh-CN" altLang="en-US" sz="2800" b="1" dirty="0">
                <a:solidFill>
                  <a:srgbClr val="C00000"/>
                </a:solidFill>
              </a:rPr>
              <a:t>意图推理</a:t>
            </a:r>
            <a:r>
              <a:rPr lang="en-US" altLang="zh-CN" sz="2800" b="1" dirty="0">
                <a:solidFill>
                  <a:srgbClr val="C00000"/>
                </a:solidFill>
              </a:rPr>
              <a:t>&amp;</a:t>
            </a:r>
            <a:r>
              <a:rPr lang="zh-CN" altLang="en-US" sz="2800" b="1" dirty="0">
                <a:solidFill>
                  <a:srgbClr val="C00000"/>
                </a:solidFill>
              </a:rPr>
              <a:t>驱动</a:t>
            </a:r>
            <a:endParaRPr lang="en-US" altLang="zh-CN" sz="2800" b="1" dirty="0">
              <a:solidFill>
                <a:srgbClr val="C00000"/>
              </a:solidFill>
            </a:endParaRPr>
          </a:p>
        </p:txBody>
      </p:sp>
      <p:pic>
        <p:nvPicPr>
          <p:cNvPr id="3" name="图片 2">
            <a:extLst>
              <a:ext uri="{FF2B5EF4-FFF2-40B4-BE49-F238E27FC236}">
                <a16:creationId xmlns:a16="http://schemas.microsoft.com/office/drawing/2014/main" id="{F358616F-44FB-49EA-B74F-31AC93AC7F78}"/>
              </a:ext>
            </a:extLst>
          </p:cNvPr>
          <p:cNvPicPr>
            <a:picLocks noChangeAspect="1"/>
          </p:cNvPicPr>
          <p:nvPr/>
        </p:nvPicPr>
        <p:blipFill>
          <a:blip r:embed="rId3"/>
          <a:stretch>
            <a:fillRect/>
          </a:stretch>
        </p:blipFill>
        <p:spPr>
          <a:xfrm>
            <a:off x="1681359" y="1694061"/>
            <a:ext cx="7969304" cy="4453784"/>
          </a:xfrm>
          <a:prstGeom prst="rect">
            <a:avLst/>
          </a:prstGeom>
        </p:spPr>
      </p:pic>
    </p:spTree>
    <p:extLst>
      <p:ext uri="{BB962C8B-B14F-4D97-AF65-F5344CB8AC3E}">
        <p14:creationId xmlns:p14="http://schemas.microsoft.com/office/powerpoint/2010/main" val="1515905817"/>
      </p:ext>
    </p:extLst>
  </p:cSld>
  <p:clrMapOvr>
    <a:masterClrMapping/>
  </p:clrMapOvr>
</p:sld>
</file>

<file path=ppt/theme/theme1.xml><?xml version="1.0" encoding="utf-8"?>
<a:theme xmlns:a="http://schemas.openxmlformats.org/drawingml/2006/main" name="学术文献 16x9">
  <a:themeElements>
    <a:clrScheme name="网安学院">
      <a:dk1>
        <a:srgbClr val="514843"/>
      </a:dk1>
      <a:lt1>
        <a:srgbClr val="FFFFFF"/>
      </a:lt1>
      <a:dk2>
        <a:srgbClr val="000000"/>
      </a:dk2>
      <a:lt2>
        <a:srgbClr val="FFFFF3"/>
      </a:lt2>
      <a:accent1>
        <a:srgbClr val="5173B1"/>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02-网安-陈泽茂-软件安全概述.pptx" id="{C05B929D-5ED8-4299-A61E-EAAD489820E1}" vid="{A2DC7834-EFA2-4D1F-B1F8-265963163C72}"/>
    </a:ext>
  </a:extLst>
</a:theme>
</file>

<file path=ppt/theme/theme2.xml><?xml version="1.0" encoding="utf-8"?>
<a:theme xmlns:a="http://schemas.openxmlformats.org/drawingml/2006/main" name="UB Powerpoint Template">
  <a:themeElements>
    <a:clrScheme name="Custom 1">
      <a:dk1>
        <a:srgbClr val="000000"/>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8CDDBB83-77C1-4099-A0AA-289882E745E2}">
  <ds:schemaRefs>
    <ds:schemaRef ds:uri="http://purl.org/dc/dcmitype/"/>
    <ds:schemaRef ds:uri="http://purl.org/dc/elements/1.1/"/>
    <ds:schemaRef ds:uri="http://purl.org/dc/term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4873beb7-5857-4685-be1f-d57550cc96cc"/>
    <ds:schemaRef ds:uri="http://schemas.microsoft.com/office/2006/metadata/properties"/>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网安-AI</Template>
  <TotalTime>0</TotalTime>
  <Words>4832</Words>
  <Application>Microsoft Office PowerPoint</Application>
  <PresentationFormat>宽屏</PresentationFormat>
  <Paragraphs>680</Paragraphs>
  <Slides>72</Slides>
  <Notes>50</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72</vt:i4>
      </vt:variant>
    </vt:vector>
  </HeadingPairs>
  <TitlesOfParts>
    <vt:vector size="98" baseType="lpstr">
      <vt:lpstr>ArialMT</vt:lpstr>
      <vt:lpstr>Calibri-Bold</vt:lpstr>
      <vt:lpstr>LucidaGrande</vt:lpstr>
      <vt:lpstr>Microsoft YaHei Light</vt:lpstr>
      <vt:lpstr>PMingLiU</vt:lpstr>
      <vt:lpstr>等线</vt:lpstr>
      <vt:lpstr>黑体</vt:lpstr>
      <vt:lpstr>华文新魏</vt:lpstr>
      <vt:lpstr>华文中宋</vt:lpstr>
      <vt:lpstr>楷体_GB2312</vt:lpstr>
      <vt:lpstr>隶书</vt:lpstr>
      <vt:lpstr>宋体</vt:lpstr>
      <vt:lpstr>微软雅黑</vt:lpstr>
      <vt:lpstr>Arial</vt:lpstr>
      <vt:lpstr>Calibri</vt:lpstr>
      <vt:lpstr>Calibri Light</vt:lpstr>
      <vt:lpstr>Cambria Math</vt:lpstr>
      <vt:lpstr>Euphemia</vt:lpstr>
      <vt:lpstr>Georgia</vt:lpstr>
      <vt:lpstr>Segoe UI Semibold</vt:lpstr>
      <vt:lpstr>Tahoma</vt:lpstr>
      <vt:lpstr>Times New Roman</vt:lpstr>
      <vt:lpstr>Verdana</vt:lpstr>
      <vt:lpstr>Wingdings</vt:lpstr>
      <vt:lpstr>学术文献 16x9</vt:lpstr>
      <vt:lpstr>UB Powerpoint Template</vt:lpstr>
      <vt:lpstr>人工智能  Artificial Intelligence</vt:lpstr>
      <vt:lpstr>    第8章  人工智能安全 Ch.8  AI Security </vt:lpstr>
      <vt:lpstr>主要内容 </vt:lpstr>
      <vt:lpstr>3.1 人工智能助力安全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人工智能内生安全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人工智能衍生安全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欢迎交流讨论！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2022-07-21T04:45:46Z</dcterms:created>
  <dcterms:modified xsi:type="dcterms:W3CDTF">2022-08-31T08:03:36Z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APDescription">
    <vt:lpwstr/>
  </property>
  <property fmtid="{D5CDD505-2E9C-101B-9397-08002B2CF9AE}" pid="9" name="CampaignTagsTaxHTField0">
    <vt:lpwstr/>
  </property>
  <property fmtid="{D5CDD505-2E9C-101B-9397-08002B2CF9AE}" pid="10" name="IntlLangReviewDate">
    <vt:lpwstr/>
  </property>
  <property fmtid="{D5CDD505-2E9C-101B-9397-08002B2CF9AE}" pid="11" name="TPFriendlyName">
    <vt:lpwstr/>
  </property>
  <property fmtid="{D5CDD505-2E9C-101B-9397-08002B2CF9AE}" pid="12" name="IntlLangReview">
    <vt:lpwstr>0</vt:lpwstr>
  </property>
  <property fmtid="{D5CDD505-2E9C-101B-9397-08002B2CF9AE}" pid="13" name="LocLastLocAttemptVersionLookup">
    <vt:lpwstr>855024</vt:lpwstr>
  </property>
  <property fmtid="{D5CDD505-2E9C-101B-9397-08002B2CF9AE}" pid="14" name="PolicheckWords">
    <vt:lpwstr/>
  </property>
  <property fmtid="{D5CDD505-2E9C-101B-9397-08002B2CF9AE}" pid="15" name="SubmitterId">
    <vt:lpwstr/>
  </property>
  <property fmtid="{D5CDD505-2E9C-101B-9397-08002B2CF9AE}" pid="16" name="AcquiredFrom">
    <vt:lpwstr>Internal MS</vt:lpwstr>
  </property>
  <property fmtid="{D5CDD505-2E9C-101B-9397-08002B2CF9AE}" pid="17" name="EditorialStatus">
    <vt:lpwstr>Complete</vt:lpwstr>
  </property>
  <property fmtid="{D5CDD505-2E9C-101B-9397-08002B2CF9AE}" pid="18" name="Markets">
    <vt:lpwstr/>
  </property>
  <property fmtid="{D5CDD505-2E9C-101B-9397-08002B2CF9AE}" pid="19" name="OriginAsset">
    <vt:lpwstr/>
  </property>
  <property fmtid="{D5CDD505-2E9C-101B-9397-08002B2CF9AE}" pid="20" name="FriendlyTitle">
    <vt:lpwstr/>
  </property>
  <property fmtid="{D5CDD505-2E9C-101B-9397-08002B2CF9AE}" pid="21" name="MarketSpecific">
    <vt:lpwstr>0</vt:lpwstr>
  </property>
  <property fmtid="{D5CDD505-2E9C-101B-9397-08002B2CF9AE}" pid="22" name="TPNamespace">
    <vt:lpwstr/>
  </property>
  <property fmtid="{D5CDD505-2E9C-101B-9397-08002B2CF9AE}" pid="23" name="PublishStatusLookup">
    <vt:lpwstr>1616423;#</vt:lpwstr>
  </property>
  <property fmtid="{D5CDD505-2E9C-101B-9397-08002B2CF9AE}" pid="24" name="APAuthor">
    <vt:lpwstr>136;#REDMOND\kristaa</vt:lpwstr>
  </property>
  <property fmtid="{D5CDD505-2E9C-101B-9397-08002B2CF9AE}" pid="25" name="TPCommandLine">
    <vt:lpwstr/>
  </property>
  <property fmtid="{D5CDD505-2E9C-101B-9397-08002B2CF9AE}" pid="26" name="IntlLangReviewer">
    <vt:lpwstr/>
  </property>
  <property fmtid="{D5CDD505-2E9C-101B-9397-08002B2CF9AE}" pid="27" name="OpenTemplate">
    <vt:lpwstr>1</vt:lpwstr>
  </property>
  <property fmtid="{D5CDD505-2E9C-101B-9397-08002B2CF9AE}" pid="28" name="CSXSubmissionDate">
    <vt:lpwstr/>
  </property>
  <property fmtid="{D5CDD505-2E9C-101B-9397-08002B2CF9AE}" pid="29" name="TaxCatchAll">
    <vt:lpwstr/>
  </property>
  <property fmtid="{D5CDD505-2E9C-101B-9397-08002B2CF9AE}" pid="30" name="Manager">
    <vt:lpwstr/>
  </property>
  <property fmtid="{D5CDD505-2E9C-101B-9397-08002B2CF9AE}" pid="31" name="NumericId">
    <vt:lpwstr/>
  </property>
  <property fmtid="{D5CDD505-2E9C-101B-9397-08002B2CF9AE}" pid="32" name="ParentAssetId">
    <vt:lpwstr/>
  </property>
  <property fmtid="{D5CDD505-2E9C-101B-9397-08002B2CF9AE}" pid="33" name="OriginalSourceMarket">
    <vt:lpwstr/>
  </property>
  <property fmtid="{D5CDD505-2E9C-101B-9397-08002B2CF9AE}" pid="34" name="ApprovalStatus">
    <vt:lpwstr>InProgress</vt:lpwstr>
  </property>
  <property fmtid="{D5CDD505-2E9C-101B-9397-08002B2CF9AE}" pid="35" name="TPComponent">
    <vt:lpwstr/>
  </property>
  <property fmtid="{D5CDD505-2E9C-101B-9397-08002B2CF9AE}" pid="36" name="EditorialTags">
    <vt:lpwstr/>
  </property>
  <property fmtid="{D5CDD505-2E9C-101B-9397-08002B2CF9AE}" pid="37" name="TPExecutable">
    <vt:lpwstr/>
  </property>
  <property fmtid="{D5CDD505-2E9C-101B-9397-08002B2CF9AE}" pid="38" name="TPLaunchHelpLink">
    <vt:lpwstr/>
  </property>
  <property fmtid="{D5CDD505-2E9C-101B-9397-08002B2CF9AE}" pid="39" name="LocComments">
    <vt:lpwstr/>
  </property>
  <property fmtid="{D5CDD505-2E9C-101B-9397-08002B2CF9AE}" pid="40" name="LocRecommendedHandoff">
    <vt:lpwstr/>
  </property>
  <property fmtid="{D5CDD505-2E9C-101B-9397-08002B2CF9AE}" pid="41" name="SourceTitle">
    <vt:lpwstr/>
  </property>
  <property fmtid="{D5CDD505-2E9C-101B-9397-08002B2CF9AE}" pid="42" name="CSXUpdate">
    <vt:lpwstr>0</vt:lpwstr>
  </property>
  <property fmtid="{D5CDD505-2E9C-101B-9397-08002B2CF9AE}" pid="43" name="IntlLocPriority">
    <vt:lpwstr/>
  </property>
  <property fmtid="{D5CDD505-2E9C-101B-9397-08002B2CF9AE}" pid="44" name="UAProjectedTotalWords">
    <vt:lpwstr/>
  </property>
  <property fmtid="{D5CDD505-2E9C-101B-9397-08002B2CF9AE}" pid="45" name="AssetType">
    <vt:lpwstr>TP</vt:lpwstr>
  </property>
  <property fmtid="{D5CDD505-2E9C-101B-9397-08002B2CF9AE}" pid="46" name="MachineTranslated">
    <vt:lpwstr>0</vt:lpwstr>
  </property>
  <property fmtid="{D5CDD505-2E9C-101B-9397-08002B2CF9AE}" pid="47" name="OutputCachingOn">
    <vt:lpwstr>0</vt:lpwstr>
  </property>
  <property fmtid="{D5CDD505-2E9C-101B-9397-08002B2CF9AE}" pid="48" name="TemplateStatus">
    <vt:lpwstr>Complete</vt:lpwstr>
  </property>
  <property fmtid="{D5CDD505-2E9C-101B-9397-08002B2CF9AE}" pid="49" name="IsSearchable">
    <vt:lpwstr>1</vt:lpwstr>
  </property>
  <property fmtid="{D5CDD505-2E9C-101B-9397-08002B2CF9AE}" pid="50" name="ContentItem">
    <vt:lpwstr/>
  </property>
  <property fmtid="{D5CDD505-2E9C-101B-9397-08002B2CF9AE}" pid="51" name="HandoffToMSDN">
    <vt:lpwstr/>
  </property>
  <property fmtid="{D5CDD505-2E9C-101B-9397-08002B2CF9AE}" pid="52" name="ShowIn">
    <vt:lpwstr>Show everywhere</vt:lpwstr>
  </property>
  <property fmtid="{D5CDD505-2E9C-101B-9397-08002B2CF9AE}" pid="53" name="ThumbnailAssetId">
    <vt:lpwstr/>
  </property>
  <property fmtid="{D5CDD505-2E9C-101B-9397-08002B2CF9AE}" pid="54" name="UALocComments">
    <vt:lpwstr/>
  </property>
  <property fmtid="{D5CDD505-2E9C-101B-9397-08002B2CF9AE}" pid="55" name="UALocRecommendation">
    <vt:lpwstr>Localize</vt:lpwstr>
  </property>
  <property fmtid="{D5CDD505-2E9C-101B-9397-08002B2CF9AE}" pid="56" name="LastModifiedDateTime">
    <vt:lpwstr/>
  </property>
  <property fmtid="{D5CDD505-2E9C-101B-9397-08002B2CF9AE}" pid="57" name="LegacyData">
    <vt:lpwstr/>
  </property>
  <property fmtid="{D5CDD505-2E9C-101B-9397-08002B2CF9AE}" pid="58" name="LocManualTestRequired">
    <vt:lpwstr>0</vt:lpwstr>
  </property>
  <property fmtid="{D5CDD505-2E9C-101B-9397-08002B2CF9AE}" pid="59" name="LocMarketGroupTiers2">
    <vt:lpwstr/>
  </property>
  <property fmtid="{D5CDD505-2E9C-101B-9397-08002B2CF9AE}" pid="60" name="ClipArtFilename">
    <vt:lpwstr/>
  </property>
  <property fmtid="{D5CDD505-2E9C-101B-9397-08002B2CF9AE}" pid="61" name="TPApplication">
    <vt:lpwstr/>
  </property>
  <property fmtid="{D5CDD505-2E9C-101B-9397-08002B2CF9AE}" pid="62" name="CSXHash">
    <vt:lpwstr/>
  </property>
  <property fmtid="{D5CDD505-2E9C-101B-9397-08002B2CF9AE}" pid="63" name="DirectSourceMarket">
    <vt:lpwstr/>
  </property>
  <property fmtid="{D5CDD505-2E9C-101B-9397-08002B2CF9AE}" pid="64" name="PrimaryImageGen">
    <vt:lpwstr>1</vt:lpwstr>
  </property>
  <property fmtid="{D5CDD505-2E9C-101B-9397-08002B2CF9AE}" pid="65" name="PlannedPubDate">
    <vt:lpwstr/>
  </property>
  <property fmtid="{D5CDD505-2E9C-101B-9397-08002B2CF9AE}" pid="66" name="CSXSubmissionMarket">
    <vt:lpwstr/>
  </property>
  <property fmtid="{D5CDD505-2E9C-101B-9397-08002B2CF9AE}" pid="67" name="Downloads">
    <vt:lpwstr>0</vt:lpwstr>
  </property>
  <property fmtid="{D5CDD505-2E9C-101B-9397-08002B2CF9AE}" pid="68" name="ArtSampleDocs">
    <vt:lpwstr/>
  </property>
  <property fmtid="{D5CDD505-2E9C-101B-9397-08002B2CF9AE}" pid="69" name="TrustLevel">
    <vt:lpwstr>1 Microsoft Managed Content</vt:lpwstr>
  </property>
  <property fmtid="{D5CDD505-2E9C-101B-9397-08002B2CF9AE}" pid="70" name="BlockPublish">
    <vt:lpwstr>0</vt:lpwstr>
  </property>
  <property fmtid="{D5CDD505-2E9C-101B-9397-08002B2CF9AE}" pid="71" name="TPLaunchHelpLinkType">
    <vt:lpwstr>Template</vt:lpwstr>
  </property>
  <property fmtid="{D5CDD505-2E9C-101B-9397-08002B2CF9AE}" pid="72" name="LocalizationTagsTaxHTField0">
    <vt:lpwstr/>
  </property>
  <property fmtid="{D5CDD505-2E9C-101B-9397-08002B2CF9AE}" pid="73" name="BusinessGroup">
    <vt:lpwstr/>
  </property>
  <property fmtid="{D5CDD505-2E9C-101B-9397-08002B2CF9AE}" pid="74" name="Providers">
    <vt:lpwstr/>
  </property>
  <property fmtid="{D5CDD505-2E9C-101B-9397-08002B2CF9AE}" pid="75" name="TemplateTemplateType">
    <vt:lpwstr>PowerPoint Presentation Template</vt:lpwstr>
  </property>
  <property fmtid="{D5CDD505-2E9C-101B-9397-08002B2CF9AE}" pid="76" name="TimesCloned">
    <vt:lpwstr/>
  </property>
  <property fmtid="{D5CDD505-2E9C-101B-9397-08002B2CF9AE}" pid="77" name="TPAppVersion">
    <vt:lpwstr/>
  </property>
  <property fmtid="{D5CDD505-2E9C-101B-9397-08002B2CF9AE}" pid="78" name="VoteCount">
    <vt:lpwstr/>
  </property>
  <property fmtid="{D5CDD505-2E9C-101B-9397-08002B2CF9AE}" pid="79" name="AverageRating">
    <vt:lpwstr/>
  </property>
  <property fmtid="{D5CDD505-2E9C-101B-9397-08002B2CF9AE}" pid="80" name="FeatureTagsTaxHTField0">
    <vt:lpwstr/>
  </property>
  <property fmtid="{D5CDD505-2E9C-101B-9397-08002B2CF9AE}" pid="81" name="Provider">
    <vt:lpwstr/>
  </property>
  <property fmtid="{D5CDD505-2E9C-101B-9397-08002B2CF9AE}" pid="82" name="UACurrentWords">
    <vt:lpwstr/>
  </property>
  <property fmtid="{D5CDD505-2E9C-101B-9397-08002B2CF9AE}" pid="83" name="AssetId">
    <vt:lpwstr>TP103431361</vt:lpwstr>
  </property>
  <property fmtid="{D5CDD505-2E9C-101B-9397-08002B2CF9AE}" pid="84" name="TPClientViewer">
    <vt:lpwstr/>
  </property>
  <property fmtid="{D5CDD505-2E9C-101B-9397-08002B2CF9AE}" pid="85" name="DSATActionTaken">
    <vt:lpwstr/>
  </property>
  <property fmtid="{D5CDD505-2E9C-101B-9397-08002B2CF9AE}" pid="86" name="APEditor">
    <vt:lpwstr/>
  </property>
  <property fmtid="{D5CDD505-2E9C-101B-9397-08002B2CF9AE}" pid="87" name="TPInstallLocation">
    <vt:lpwstr/>
  </property>
  <property fmtid="{D5CDD505-2E9C-101B-9397-08002B2CF9AE}" pid="88" name="OOCacheId">
    <vt:lpwstr/>
  </property>
  <property fmtid="{D5CDD505-2E9C-101B-9397-08002B2CF9AE}" pid="89" name="IsDeleted">
    <vt:lpwstr>0</vt:lpwstr>
  </property>
  <property fmtid="{D5CDD505-2E9C-101B-9397-08002B2CF9AE}" pid="90" name="PublishTargets">
    <vt:lpwstr>OfficeOnlineVNext</vt:lpwstr>
  </property>
  <property fmtid="{D5CDD505-2E9C-101B-9397-08002B2CF9AE}" pid="91" name="ApprovalLog">
    <vt:lpwstr/>
  </property>
  <property fmtid="{D5CDD505-2E9C-101B-9397-08002B2CF9AE}" pid="92" name="BugNumber">
    <vt:lpwstr/>
  </property>
  <property fmtid="{D5CDD505-2E9C-101B-9397-08002B2CF9AE}" pid="93" name="CrawlForDependencies">
    <vt:lpwstr>0</vt:lpwstr>
  </property>
  <property fmtid="{D5CDD505-2E9C-101B-9397-08002B2CF9AE}" pid="94" name="InternalTagsTaxHTField0">
    <vt:lpwstr/>
  </property>
  <property fmtid="{D5CDD505-2E9C-101B-9397-08002B2CF9AE}" pid="95" name="LastHandOff">
    <vt:lpwstr/>
  </property>
  <property fmtid="{D5CDD505-2E9C-101B-9397-08002B2CF9AE}" pid="96" name="Milestone">
    <vt:lpwstr/>
  </property>
  <property fmtid="{D5CDD505-2E9C-101B-9397-08002B2CF9AE}" pid="97" name="OriginalRelease">
    <vt:lpwstr>15</vt:lpwstr>
  </property>
  <property fmtid="{D5CDD505-2E9C-101B-9397-08002B2CF9AE}" pid="98" name="RecommendationsModifier">
    <vt:lpwstr/>
  </property>
  <property fmtid="{D5CDD505-2E9C-101B-9397-08002B2CF9AE}" pid="99" name="ScenarioTagsTaxHTField0">
    <vt:lpwstr/>
  </property>
  <property fmtid="{D5CDD505-2E9C-101B-9397-08002B2CF9AE}" pid="100" name="UANotes">
    <vt:lpwstr/>
  </property>
</Properties>
</file>